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7" r:id="rId2"/>
    <p:sldId id="284" r:id="rId3"/>
    <p:sldId id="285" r:id="rId4"/>
    <p:sldId id="272" r:id="rId5"/>
    <p:sldId id="273" r:id="rId6"/>
    <p:sldId id="275" r:id="rId7"/>
    <p:sldId id="281" r:id="rId8"/>
    <p:sldId id="283" r:id="rId9"/>
    <p:sldId id="294" r:id="rId10"/>
    <p:sldId id="290" r:id="rId11"/>
    <p:sldId id="295" r:id="rId12"/>
    <p:sldId id="291" r:id="rId13"/>
    <p:sldId id="292" r:id="rId14"/>
    <p:sldId id="296" r:id="rId15"/>
    <p:sldId id="297" r:id="rId16"/>
    <p:sldId id="298" r:id="rId17"/>
    <p:sldId id="300" r:id="rId18"/>
    <p:sldId id="301" r:id="rId19"/>
    <p:sldId id="302" r:id="rId20"/>
    <p:sldId id="303" r:id="rId21"/>
    <p:sldId id="304" r:id="rId22"/>
    <p:sldId id="306" r:id="rId23"/>
    <p:sldId id="257" r:id="rId24"/>
    <p:sldId id="264" r:id="rId25"/>
    <p:sldId id="308" r:id="rId26"/>
    <p:sldId id="299"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45"/>
    <p:restoredTop sz="95645"/>
  </p:normalViewPr>
  <p:slideViewPr>
    <p:cSldViewPr snapToGrid="0">
      <p:cViewPr varScale="1">
        <p:scale>
          <a:sx n="117" d="100"/>
          <a:sy n="117" d="100"/>
        </p:scale>
        <p:origin x="200"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F098-E60F-30B8-BF76-3D0CB6DBA3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016E2-05E3-B338-9008-F73D028FA0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F5B537-E465-510F-4516-4E55B36ECC65}"/>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5" name="Footer Placeholder 4">
            <a:extLst>
              <a:ext uri="{FF2B5EF4-FFF2-40B4-BE49-F238E27FC236}">
                <a16:creationId xmlns:a16="http://schemas.microsoft.com/office/drawing/2014/main" id="{8757E1CE-EA02-6277-E482-28899971D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2C75D-643F-EE7F-3248-2915ABDF00C3}"/>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144971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013B-C72A-7F55-2142-5EDB6A7B5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54494A-CB4C-4DDE-D106-49A8D342A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043E7-8FFF-2C57-6945-243F8C2E0C76}"/>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5" name="Footer Placeholder 4">
            <a:extLst>
              <a:ext uri="{FF2B5EF4-FFF2-40B4-BE49-F238E27FC236}">
                <a16:creationId xmlns:a16="http://schemas.microsoft.com/office/drawing/2014/main" id="{9E1E9DE1-17B3-6D98-3256-6CE5F20EA9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BFA83-2BBC-8147-6069-1811FA86BFF2}"/>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348849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54286D-0F87-8661-A8D6-7F39F3737E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42F793-E2DC-D463-B01C-23CE8B427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1EADB3-9C6A-0CF5-813C-8F42EEA5B7D3}"/>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5" name="Footer Placeholder 4">
            <a:extLst>
              <a:ext uri="{FF2B5EF4-FFF2-40B4-BE49-F238E27FC236}">
                <a16:creationId xmlns:a16="http://schemas.microsoft.com/office/drawing/2014/main" id="{BEF07763-949A-D9E1-816D-E7F5701D2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75C5B-D6C8-1D49-08A4-3295E61C05B9}"/>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3008504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85A3-399D-F214-D28F-649E74E7B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F56ED6-FDBE-C386-598B-588E28948D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8FD1E-244C-1589-1DA8-1631FE2B8BEF}"/>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5" name="Footer Placeholder 4">
            <a:extLst>
              <a:ext uri="{FF2B5EF4-FFF2-40B4-BE49-F238E27FC236}">
                <a16:creationId xmlns:a16="http://schemas.microsoft.com/office/drawing/2014/main" id="{603F9D0B-D6EB-32B1-E490-0AF2C6309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766C9-B7AB-3910-41A4-E4466C1E3C56}"/>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451748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7DDF6-4C2B-A8BE-0C11-20C47C33C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BCF5AC-6536-3B7B-14DB-29FFF2E5A0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2D2402-491E-DAD1-2865-B8CC9C2BFF19}"/>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5" name="Footer Placeholder 4">
            <a:extLst>
              <a:ext uri="{FF2B5EF4-FFF2-40B4-BE49-F238E27FC236}">
                <a16:creationId xmlns:a16="http://schemas.microsoft.com/office/drawing/2014/main" id="{623659F5-4503-18E2-FF99-24B05177D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67F81-3B90-71E7-2DC4-EEC980F2B3EE}"/>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1611918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0903-B9D4-59C7-34E3-B4CCECDAE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223BD-5E5D-C951-D30B-390F9B5AA5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ADB41E-4F7B-A857-D116-670ECDE8CF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4FFE9E-8D14-A342-F323-4413FCA8E2F5}"/>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6" name="Footer Placeholder 5">
            <a:extLst>
              <a:ext uri="{FF2B5EF4-FFF2-40B4-BE49-F238E27FC236}">
                <a16:creationId xmlns:a16="http://schemas.microsoft.com/office/drawing/2014/main" id="{4B3D226B-3174-C5D8-7183-0175ED1DE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07F350-E4C7-6C8D-14AB-D6958661D83F}"/>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3319827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41E6-D21B-7947-40F2-8591F1DA48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7A18F0-A1D9-2AE9-A9A0-37EE470FE1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365A0D-2605-E782-151C-7F66FE7561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B0DEA5-622C-40D2-7BF1-01BE01CEB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F27803-7FE0-1170-0B8E-3274B23EFF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0123CD-5627-889E-3D51-62CDFAA7F086}"/>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8" name="Footer Placeholder 7">
            <a:extLst>
              <a:ext uri="{FF2B5EF4-FFF2-40B4-BE49-F238E27FC236}">
                <a16:creationId xmlns:a16="http://schemas.microsoft.com/office/drawing/2014/main" id="{7DFBE34A-4B16-6BDB-8B9F-2CA4DFB1A4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1FE616-DE2F-47CF-F212-7CFD402317BA}"/>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3371859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52224-7D65-59E3-9FE5-00587F1A39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08FA66-259B-4690-D066-1EDA8DEE8BE4}"/>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4" name="Footer Placeholder 3">
            <a:extLst>
              <a:ext uri="{FF2B5EF4-FFF2-40B4-BE49-F238E27FC236}">
                <a16:creationId xmlns:a16="http://schemas.microsoft.com/office/drawing/2014/main" id="{DCE156AE-CB6D-3EF2-1D39-09285C2EAD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106742-9FDC-EAEC-1A35-6B3610B160E5}"/>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2993583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EEF157-FE60-85A5-DB0B-F342EA914082}"/>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3" name="Footer Placeholder 2">
            <a:extLst>
              <a:ext uri="{FF2B5EF4-FFF2-40B4-BE49-F238E27FC236}">
                <a16:creationId xmlns:a16="http://schemas.microsoft.com/office/drawing/2014/main" id="{5FD45F4F-45E4-9E08-5955-A534D9A74F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209F3A-FF9A-1605-E12A-5FC45E4DFB67}"/>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1777071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79B4-3971-6021-06B5-A453BA6C2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F1D6BE-5B78-93CF-9FD3-D1105D4EF4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271D1F-51CA-D423-D96A-3304FBEA7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04B23D-7613-69D1-CF52-8094B1EAF1B5}"/>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6" name="Footer Placeholder 5">
            <a:extLst>
              <a:ext uri="{FF2B5EF4-FFF2-40B4-BE49-F238E27FC236}">
                <a16:creationId xmlns:a16="http://schemas.microsoft.com/office/drawing/2014/main" id="{92B47552-E692-F756-E629-6C2547FF9A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C71BC-DF7F-E22A-0A1F-2AED44DCC55F}"/>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344428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4A411-7D1D-A5D7-C478-5323276C4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58FE45-C0E0-09FC-A13C-30CD3FBA3C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F708AC-D31F-AD3C-3975-E480B784BE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641602-F7F6-789D-7E90-B8A9CF1AA4C8}"/>
              </a:ext>
            </a:extLst>
          </p:cNvPr>
          <p:cNvSpPr>
            <a:spLocks noGrp="1"/>
          </p:cNvSpPr>
          <p:nvPr>
            <p:ph type="dt" sz="half" idx="10"/>
          </p:nvPr>
        </p:nvSpPr>
        <p:spPr/>
        <p:txBody>
          <a:bodyPr/>
          <a:lstStyle/>
          <a:p>
            <a:fld id="{A56D0E6E-8246-8445-9286-6431CF8D9D67}" type="datetimeFigureOut">
              <a:rPr lang="en-US" smtClean="0"/>
              <a:t>3/2/23</a:t>
            </a:fld>
            <a:endParaRPr lang="en-US"/>
          </a:p>
        </p:txBody>
      </p:sp>
      <p:sp>
        <p:nvSpPr>
          <p:cNvPr id="6" name="Footer Placeholder 5">
            <a:extLst>
              <a:ext uri="{FF2B5EF4-FFF2-40B4-BE49-F238E27FC236}">
                <a16:creationId xmlns:a16="http://schemas.microsoft.com/office/drawing/2014/main" id="{ED5BFE11-1E8C-2CA4-4831-26BFB5E868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84637-D3AE-2507-D548-4E185D129886}"/>
              </a:ext>
            </a:extLst>
          </p:cNvPr>
          <p:cNvSpPr>
            <a:spLocks noGrp="1"/>
          </p:cNvSpPr>
          <p:nvPr>
            <p:ph type="sldNum" sz="quarter" idx="12"/>
          </p:nvPr>
        </p:nvSpPr>
        <p:spPr/>
        <p:txBody>
          <a:bodyPr/>
          <a:lstStyle/>
          <a:p>
            <a:fld id="{D03ABE6E-FF36-BA4A-98B6-17DDE4B85291}" type="slidenum">
              <a:rPr lang="en-US" smtClean="0"/>
              <a:t>‹#›</a:t>
            </a:fld>
            <a:endParaRPr lang="en-US"/>
          </a:p>
        </p:txBody>
      </p:sp>
    </p:spTree>
    <p:extLst>
      <p:ext uri="{BB962C8B-B14F-4D97-AF65-F5344CB8AC3E}">
        <p14:creationId xmlns:p14="http://schemas.microsoft.com/office/powerpoint/2010/main" val="3580785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959158-49E0-1FB4-AA83-14A5DCE12C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E8A5FF-7908-727B-FAF4-704436DFE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4A316-6F61-AD26-6956-4ADDC80046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6D0E6E-8246-8445-9286-6431CF8D9D67}" type="datetimeFigureOut">
              <a:rPr lang="en-US" smtClean="0"/>
              <a:t>3/2/23</a:t>
            </a:fld>
            <a:endParaRPr lang="en-US"/>
          </a:p>
        </p:txBody>
      </p:sp>
      <p:sp>
        <p:nvSpPr>
          <p:cNvPr id="5" name="Footer Placeholder 4">
            <a:extLst>
              <a:ext uri="{FF2B5EF4-FFF2-40B4-BE49-F238E27FC236}">
                <a16:creationId xmlns:a16="http://schemas.microsoft.com/office/drawing/2014/main" id="{18F29116-D2F5-A51C-C1ED-EC18F132D8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E9EBFC-5FA1-63F8-9DF4-EFF3A9D905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3ABE6E-FF36-BA4A-98B6-17DDE4B85291}" type="slidenum">
              <a:rPr lang="en-US" smtClean="0"/>
              <a:t>‹#›</a:t>
            </a:fld>
            <a:endParaRPr lang="en-US"/>
          </a:p>
        </p:txBody>
      </p:sp>
    </p:spTree>
    <p:extLst>
      <p:ext uri="{BB962C8B-B14F-4D97-AF65-F5344CB8AC3E}">
        <p14:creationId xmlns:p14="http://schemas.microsoft.com/office/powerpoint/2010/main" val="2798455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74.png"/><Relationship Id="rId18" Type="http://schemas.openxmlformats.org/officeDocument/2006/relationships/image" Target="../media/image78.png"/><Relationship Id="rId3" Type="http://schemas.openxmlformats.org/officeDocument/2006/relationships/image" Target="../media/image68.png"/><Relationship Id="rId21" Type="http://schemas.openxmlformats.org/officeDocument/2006/relationships/image" Target="../media/image15.png"/><Relationship Id="rId7" Type="http://schemas.openxmlformats.org/officeDocument/2006/relationships/image" Target="../media/image71.png"/><Relationship Id="rId12" Type="http://schemas.openxmlformats.org/officeDocument/2006/relationships/image" Target="../media/image3.png"/><Relationship Id="rId17" Type="http://schemas.openxmlformats.org/officeDocument/2006/relationships/image" Target="../media/image77.png"/><Relationship Id="rId2" Type="http://schemas.openxmlformats.org/officeDocument/2006/relationships/image" Target="../media/image67.png"/><Relationship Id="rId16" Type="http://schemas.openxmlformats.org/officeDocument/2006/relationships/image" Target="../media/image12.png"/><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5" Type="http://schemas.openxmlformats.org/officeDocument/2006/relationships/image" Target="../media/image76.png"/><Relationship Id="rId10" Type="http://schemas.openxmlformats.org/officeDocument/2006/relationships/image" Target="../media/image4.png"/><Relationship Id="rId19" Type="http://schemas.openxmlformats.org/officeDocument/2006/relationships/image" Target="../media/image79.png"/><Relationship Id="rId4" Type="http://schemas.openxmlformats.org/officeDocument/2006/relationships/image" Target="../media/image14.png"/><Relationship Id="rId9" Type="http://schemas.openxmlformats.org/officeDocument/2006/relationships/image" Target="../media/image72.png"/><Relationship Id="rId14" Type="http://schemas.openxmlformats.org/officeDocument/2006/relationships/image" Target="../media/image75.png"/><Relationship Id="rId22" Type="http://schemas.openxmlformats.org/officeDocument/2006/relationships/image" Target="../media/image80.png"/></Relationships>
</file>

<file path=ppt/slides/_rels/slide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89.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2.png"/><Relationship Id="rId7" Type="http://schemas.openxmlformats.org/officeDocument/2006/relationships/image" Target="../media/image4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scikit-learn.org/stable/modules/linear_model.html#lass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7.png"/><Relationship Id="rId18" Type="http://schemas.openxmlformats.org/officeDocument/2006/relationships/image" Target="../media/image61.png"/><Relationship Id="rId3" Type="http://schemas.openxmlformats.org/officeDocument/2006/relationships/image" Target="../media/image52.png"/><Relationship Id="rId21" Type="http://schemas.openxmlformats.org/officeDocument/2006/relationships/image" Target="../media/image64.png"/><Relationship Id="rId7" Type="http://schemas.openxmlformats.org/officeDocument/2006/relationships/image" Target="../media/image2.png"/><Relationship Id="rId12" Type="http://schemas.openxmlformats.org/officeDocument/2006/relationships/image" Target="../media/image60.png"/><Relationship Id="rId17" Type="http://schemas.openxmlformats.org/officeDocument/2006/relationships/image" Target="../media/image9.png"/><Relationship Id="rId2" Type="http://schemas.openxmlformats.org/officeDocument/2006/relationships/image" Target="../media/image8.png"/><Relationship Id="rId16" Type="http://schemas.openxmlformats.org/officeDocument/2006/relationships/image" Target="../media/image1.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5" Type="http://schemas.openxmlformats.org/officeDocument/2006/relationships/image" Target="../media/image6.png"/><Relationship Id="rId10" Type="http://schemas.openxmlformats.org/officeDocument/2006/relationships/image" Target="../media/image58.png"/><Relationship Id="rId19" Type="http://schemas.openxmlformats.org/officeDocument/2006/relationships/image" Target="../media/image62.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5.png"/><Relationship Id="rId22"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22A8-FFAE-E07F-5C3D-C7AD3F266C28}"/>
              </a:ext>
            </a:extLst>
          </p:cNvPr>
          <p:cNvSpPr>
            <a:spLocks noGrp="1"/>
          </p:cNvSpPr>
          <p:nvPr>
            <p:ph type="ctrTitle"/>
          </p:nvPr>
        </p:nvSpPr>
        <p:spPr>
          <a:xfrm>
            <a:off x="1524000" y="867119"/>
            <a:ext cx="9144000" cy="2387600"/>
          </a:xfrm>
        </p:spPr>
        <p:txBody>
          <a:bodyPr/>
          <a:lstStyle/>
          <a:p>
            <a:r>
              <a:rPr lang="en-US" dirty="0"/>
              <a:t>Mini Project 1 – Image Recovery</a:t>
            </a:r>
          </a:p>
        </p:txBody>
      </p:sp>
      <p:sp>
        <p:nvSpPr>
          <p:cNvPr id="3" name="Subtitle 2">
            <a:extLst>
              <a:ext uri="{FF2B5EF4-FFF2-40B4-BE49-F238E27FC236}">
                <a16:creationId xmlns:a16="http://schemas.microsoft.com/office/drawing/2014/main" id="{7A8EA5AF-E4C3-DB2D-3351-00FC849FADE7}"/>
              </a:ext>
            </a:extLst>
          </p:cNvPr>
          <p:cNvSpPr>
            <a:spLocks noGrp="1"/>
          </p:cNvSpPr>
          <p:nvPr>
            <p:ph type="subTitle" idx="1"/>
          </p:nvPr>
        </p:nvSpPr>
        <p:spPr>
          <a:xfrm>
            <a:off x="1524000" y="3429000"/>
            <a:ext cx="9144000" cy="1655762"/>
          </a:xfrm>
        </p:spPr>
        <p:txBody>
          <a:bodyPr/>
          <a:lstStyle/>
          <a:p>
            <a:r>
              <a:rPr lang="en-US" dirty="0"/>
              <a:t>Ben Matz</a:t>
            </a:r>
          </a:p>
          <a:p>
            <a:r>
              <a:rPr lang="en-US" dirty="0"/>
              <a:t>March 1, 2023</a:t>
            </a:r>
          </a:p>
          <a:p>
            <a:r>
              <a:rPr lang="en-US" dirty="0"/>
              <a:t>ECE580</a:t>
            </a:r>
          </a:p>
        </p:txBody>
      </p:sp>
      <p:pic>
        <p:nvPicPr>
          <p:cNvPr id="4" name="Picture 3" descr="Graphical user interface, chart&#10;&#10;Description automatically generated">
            <a:extLst>
              <a:ext uri="{FF2B5EF4-FFF2-40B4-BE49-F238E27FC236}">
                <a16:creationId xmlns:a16="http://schemas.microsoft.com/office/drawing/2014/main" id="{D8DEB823-FCAA-A0B1-30E7-E19FDDFB2BDD}"/>
              </a:ext>
            </a:extLst>
          </p:cNvPr>
          <p:cNvPicPr>
            <a:picLocks noChangeAspect="1"/>
          </p:cNvPicPr>
          <p:nvPr/>
        </p:nvPicPr>
        <p:blipFill>
          <a:blip r:embed="rId2"/>
          <a:stretch>
            <a:fillRect/>
          </a:stretch>
        </p:blipFill>
        <p:spPr>
          <a:xfrm>
            <a:off x="20912" y="5202236"/>
            <a:ext cx="2207685" cy="1655763"/>
          </a:xfrm>
          <a:prstGeom prst="rect">
            <a:avLst/>
          </a:prstGeom>
        </p:spPr>
      </p:pic>
      <p:pic>
        <p:nvPicPr>
          <p:cNvPr id="5" name="Picture 4" descr="Chart&#10;&#10;Description automatically generated with medium confidence">
            <a:extLst>
              <a:ext uri="{FF2B5EF4-FFF2-40B4-BE49-F238E27FC236}">
                <a16:creationId xmlns:a16="http://schemas.microsoft.com/office/drawing/2014/main" id="{C77A9172-61F8-8438-6E93-2EE1D1392B19}"/>
              </a:ext>
            </a:extLst>
          </p:cNvPr>
          <p:cNvPicPr>
            <a:picLocks noChangeAspect="1"/>
          </p:cNvPicPr>
          <p:nvPr/>
        </p:nvPicPr>
        <p:blipFill>
          <a:blip r:embed="rId3"/>
          <a:stretch>
            <a:fillRect/>
          </a:stretch>
        </p:blipFill>
        <p:spPr>
          <a:xfrm>
            <a:off x="3019508" y="5202236"/>
            <a:ext cx="2207685" cy="1655763"/>
          </a:xfrm>
          <a:prstGeom prst="rect">
            <a:avLst/>
          </a:prstGeom>
        </p:spPr>
      </p:pic>
      <p:pic>
        <p:nvPicPr>
          <p:cNvPr id="6" name="Picture 5" descr="Chart&#10;&#10;Description automatically generated">
            <a:extLst>
              <a:ext uri="{FF2B5EF4-FFF2-40B4-BE49-F238E27FC236}">
                <a16:creationId xmlns:a16="http://schemas.microsoft.com/office/drawing/2014/main" id="{3AC68CE0-DBB4-B0AF-2524-9EDD5D806FD3}"/>
              </a:ext>
            </a:extLst>
          </p:cNvPr>
          <p:cNvPicPr>
            <a:picLocks noChangeAspect="1"/>
          </p:cNvPicPr>
          <p:nvPr/>
        </p:nvPicPr>
        <p:blipFill>
          <a:blip r:embed="rId4"/>
          <a:stretch>
            <a:fillRect/>
          </a:stretch>
        </p:blipFill>
        <p:spPr>
          <a:xfrm>
            <a:off x="7419092" y="5226115"/>
            <a:ext cx="2207684" cy="1655763"/>
          </a:xfrm>
          <a:prstGeom prst="rect">
            <a:avLst/>
          </a:prstGeom>
        </p:spPr>
      </p:pic>
      <p:pic>
        <p:nvPicPr>
          <p:cNvPr id="7" name="Picture 6" descr="A picture containing text, display, screenshot&#10;&#10;Description automatically generated">
            <a:extLst>
              <a:ext uri="{FF2B5EF4-FFF2-40B4-BE49-F238E27FC236}">
                <a16:creationId xmlns:a16="http://schemas.microsoft.com/office/drawing/2014/main" id="{21F16ABF-F9EF-7885-2E7D-A17ED2A5034B}"/>
              </a:ext>
            </a:extLst>
          </p:cNvPr>
          <p:cNvPicPr>
            <a:picLocks noChangeAspect="1"/>
          </p:cNvPicPr>
          <p:nvPr/>
        </p:nvPicPr>
        <p:blipFill>
          <a:blip r:embed="rId5"/>
          <a:stretch>
            <a:fillRect/>
          </a:stretch>
        </p:blipFill>
        <p:spPr>
          <a:xfrm>
            <a:off x="10268223" y="5308700"/>
            <a:ext cx="1923777" cy="1442833"/>
          </a:xfrm>
          <a:prstGeom prst="rect">
            <a:avLst/>
          </a:prstGeom>
        </p:spPr>
      </p:pic>
      <p:cxnSp>
        <p:nvCxnSpPr>
          <p:cNvPr id="9" name="Straight Arrow Connector 8">
            <a:extLst>
              <a:ext uri="{FF2B5EF4-FFF2-40B4-BE49-F238E27FC236}">
                <a16:creationId xmlns:a16="http://schemas.microsoft.com/office/drawing/2014/main" id="{BBF0165C-BDB8-7CE3-FB66-B79F0E23859F}"/>
              </a:ext>
            </a:extLst>
          </p:cNvPr>
          <p:cNvCxnSpPr>
            <a:cxnSpLocks/>
          </p:cNvCxnSpPr>
          <p:nvPr/>
        </p:nvCxnSpPr>
        <p:spPr>
          <a:xfrm>
            <a:off x="2086643" y="6030116"/>
            <a:ext cx="9328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A0C167-7C2F-2D35-94A7-D97C05ADF0B2}"/>
              </a:ext>
            </a:extLst>
          </p:cNvPr>
          <p:cNvCxnSpPr>
            <a:cxnSpLocks/>
          </p:cNvCxnSpPr>
          <p:nvPr/>
        </p:nvCxnSpPr>
        <p:spPr>
          <a:xfrm>
            <a:off x="9403307" y="6053997"/>
            <a:ext cx="8649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711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673942-FA62-D555-D939-FB20D8C7A81E}"/>
              </a:ext>
            </a:extLst>
          </p:cNvPr>
          <p:cNvSpPr>
            <a:spLocks noGrp="1"/>
          </p:cNvSpPr>
          <p:nvPr>
            <p:ph type="title"/>
          </p:nvPr>
        </p:nvSpPr>
        <p:spPr>
          <a:xfrm>
            <a:off x="643467" y="321734"/>
            <a:ext cx="10905066" cy="1135737"/>
          </a:xfrm>
        </p:spPr>
        <p:txBody>
          <a:bodyPr>
            <a:normAutofit/>
          </a:bodyPr>
          <a:lstStyle/>
          <a:p>
            <a:r>
              <a:rPr lang="en-US" sz="3600" dirty="0"/>
              <a:t>Boat MSE</a:t>
            </a:r>
          </a:p>
        </p:txBody>
      </p:sp>
      <p:sp>
        <p:nvSpPr>
          <p:cNvPr id="23" name="Content Placeholder 22">
            <a:extLst>
              <a:ext uri="{FF2B5EF4-FFF2-40B4-BE49-F238E27FC236}">
                <a16:creationId xmlns:a16="http://schemas.microsoft.com/office/drawing/2014/main" id="{915ADB3E-A811-332D-8DFA-E6715C5F630C}"/>
              </a:ext>
            </a:extLst>
          </p:cNvPr>
          <p:cNvSpPr>
            <a:spLocks noGrp="1"/>
          </p:cNvSpPr>
          <p:nvPr>
            <p:ph idx="1"/>
          </p:nvPr>
        </p:nvSpPr>
        <p:spPr>
          <a:xfrm>
            <a:off x="643469" y="1457470"/>
            <a:ext cx="4008384" cy="5400529"/>
          </a:xfrm>
        </p:spPr>
        <p:txBody>
          <a:bodyPr>
            <a:normAutofit fontScale="92500" lnSpcReduction="10000"/>
          </a:bodyPr>
          <a:lstStyle/>
          <a:p>
            <a:pPr marL="0" indent="0">
              <a:buNone/>
            </a:pPr>
            <a:r>
              <a:rPr lang="en-US" sz="2000" dirty="0"/>
              <a:t>To the right is a graph of MSE as a function of sensed pixels. This is shown for both the filtered and unfiltered reconstructions of the compressed boat image. As one expects, MSE decreases as the corrupted image becomes less compressed and S increases. This makes sense because we have a better idea of unsensed pixels if there’s more context around them. Also, for S &lt; 40, the filtered image has lower MSE as filtering smooths out some of the jumps in pixel values. However, at S &gt; 40 we see that the unfiltered image is better in terms of MSE. This is because when we apply the filter, we alter the unsensed AND the sensed pixels. When there are many sensed pixels (like S = 50), we can actually worsen MSE as we replace known values with filtered ones.</a:t>
            </a:r>
          </a:p>
        </p:txBody>
      </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Content Placeholder 18" descr="Chart, line chart&#10;&#10;Description automatically generated">
            <a:extLst>
              <a:ext uri="{FF2B5EF4-FFF2-40B4-BE49-F238E27FC236}">
                <a16:creationId xmlns:a16="http://schemas.microsoft.com/office/drawing/2014/main" id="{69013CED-BD7F-9818-2C18-2D07D2DE16CC}"/>
              </a:ext>
            </a:extLst>
          </p:cNvPr>
          <p:cNvPicPr>
            <a:picLocks noChangeAspect="1"/>
          </p:cNvPicPr>
          <p:nvPr/>
        </p:nvPicPr>
        <p:blipFill>
          <a:blip r:embed="rId2"/>
          <a:stretch>
            <a:fillRect/>
          </a:stretch>
        </p:blipFill>
        <p:spPr>
          <a:xfrm>
            <a:off x="5513998" y="1782981"/>
            <a:ext cx="5815856" cy="4361892"/>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23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Graphical user interface&#10;&#10;Description automatically generated">
            <a:extLst>
              <a:ext uri="{FF2B5EF4-FFF2-40B4-BE49-F238E27FC236}">
                <a16:creationId xmlns:a16="http://schemas.microsoft.com/office/drawing/2014/main" id="{C2D0AC61-9744-5E2B-424E-803D5367B700}"/>
              </a:ext>
            </a:extLst>
          </p:cNvPr>
          <p:cNvPicPr>
            <a:picLocks noChangeAspect="1"/>
          </p:cNvPicPr>
          <p:nvPr/>
        </p:nvPicPr>
        <p:blipFill>
          <a:blip r:embed="rId2"/>
          <a:stretch>
            <a:fillRect/>
          </a:stretch>
        </p:blipFill>
        <p:spPr>
          <a:xfrm>
            <a:off x="3344512" y="2734027"/>
            <a:ext cx="1874121" cy="1405591"/>
          </a:xfrm>
          <a:prstGeom prst="rect">
            <a:avLst/>
          </a:prstGeom>
        </p:spPr>
      </p:pic>
      <p:pic>
        <p:nvPicPr>
          <p:cNvPr id="33" name="Picture 32" descr="Graphical user interface&#10;&#10;Description automatically generated with medium confidence">
            <a:extLst>
              <a:ext uri="{FF2B5EF4-FFF2-40B4-BE49-F238E27FC236}">
                <a16:creationId xmlns:a16="http://schemas.microsoft.com/office/drawing/2014/main" id="{1922D140-8A69-DCA9-C8FE-258C415B1379}"/>
              </a:ext>
            </a:extLst>
          </p:cNvPr>
          <p:cNvPicPr>
            <a:picLocks noChangeAspect="1"/>
          </p:cNvPicPr>
          <p:nvPr/>
        </p:nvPicPr>
        <p:blipFill>
          <a:blip r:embed="rId3"/>
          <a:stretch>
            <a:fillRect/>
          </a:stretch>
        </p:blipFill>
        <p:spPr>
          <a:xfrm>
            <a:off x="3314871" y="4122738"/>
            <a:ext cx="1874121" cy="1405591"/>
          </a:xfrm>
          <a:prstGeom prst="rect">
            <a:avLst/>
          </a:prstGeom>
        </p:spPr>
      </p:pic>
      <p:pic>
        <p:nvPicPr>
          <p:cNvPr id="43" name="Picture 42" descr="Graphical user interface&#10;&#10;Description automatically generated with medium confidence">
            <a:extLst>
              <a:ext uri="{FF2B5EF4-FFF2-40B4-BE49-F238E27FC236}">
                <a16:creationId xmlns:a16="http://schemas.microsoft.com/office/drawing/2014/main" id="{ED853049-412B-D6CC-558D-5EE1DBCF37EA}"/>
              </a:ext>
            </a:extLst>
          </p:cNvPr>
          <p:cNvPicPr>
            <a:picLocks noChangeAspect="1"/>
          </p:cNvPicPr>
          <p:nvPr/>
        </p:nvPicPr>
        <p:blipFill>
          <a:blip r:embed="rId4"/>
          <a:stretch>
            <a:fillRect/>
          </a:stretch>
        </p:blipFill>
        <p:spPr>
          <a:xfrm>
            <a:off x="3464823" y="1375493"/>
            <a:ext cx="1874121" cy="1405591"/>
          </a:xfrm>
          <a:prstGeom prst="rect">
            <a:avLst/>
          </a:prstGeom>
        </p:spPr>
      </p:pic>
      <p:pic>
        <p:nvPicPr>
          <p:cNvPr id="68" name="Picture 67" descr="Graphical user interface, chart&#10;&#10;Description automatically generated">
            <a:extLst>
              <a:ext uri="{FF2B5EF4-FFF2-40B4-BE49-F238E27FC236}">
                <a16:creationId xmlns:a16="http://schemas.microsoft.com/office/drawing/2014/main" id="{BAF8FA77-7277-069D-6552-E496CE79D3B4}"/>
              </a:ext>
            </a:extLst>
          </p:cNvPr>
          <p:cNvPicPr>
            <a:picLocks noChangeAspect="1"/>
          </p:cNvPicPr>
          <p:nvPr/>
        </p:nvPicPr>
        <p:blipFill>
          <a:blip r:embed="rId5"/>
          <a:stretch>
            <a:fillRect/>
          </a:stretch>
        </p:blipFill>
        <p:spPr>
          <a:xfrm>
            <a:off x="3404341" y="5464392"/>
            <a:ext cx="1874121" cy="1405591"/>
          </a:xfrm>
          <a:prstGeom prst="rect">
            <a:avLst/>
          </a:prstGeom>
        </p:spPr>
      </p:pic>
      <p:pic>
        <p:nvPicPr>
          <p:cNvPr id="27" name="Picture 26" descr="A map of the world&#10;&#10;Description automatically generated with medium confidence">
            <a:extLst>
              <a:ext uri="{FF2B5EF4-FFF2-40B4-BE49-F238E27FC236}">
                <a16:creationId xmlns:a16="http://schemas.microsoft.com/office/drawing/2014/main" id="{75573A76-90E6-9181-C8DB-52B714A041BB}"/>
              </a:ext>
            </a:extLst>
          </p:cNvPr>
          <p:cNvPicPr>
            <a:picLocks noChangeAspect="1"/>
          </p:cNvPicPr>
          <p:nvPr/>
        </p:nvPicPr>
        <p:blipFill>
          <a:blip r:embed="rId6"/>
          <a:stretch>
            <a:fillRect/>
          </a:stretch>
        </p:blipFill>
        <p:spPr>
          <a:xfrm>
            <a:off x="5060022" y="4132016"/>
            <a:ext cx="1874121" cy="1405591"/>
          </a:xfrm>
          <a:prstGeom prst="rect">
            <a:avLst/>
          </a:prstGeom>
        </p:spPr>
      </p:pic>
      <p:pic>
        <p:nvPicPr>
          <p:cNvPr id="29" name="Picture 28" descr="Graphical user interface&#10;&#10;Description automatically generated with medium confidence">
            <a:extLst>
              <a:ext uri="{FF2B5EF4-FFF2-40B4-BE49-F238E27FC236}">
                <a16:creationId xmlns:a16="http://schemas.microsoft.com/office/drawing/2014/main" id="{A6E80B67-16BA-4E9E-8997-1759AD81B303}"/>
              </a:ext>
            </a:extLst>
          </p:cNvPr>
          <p:cNvPicPr>
            <a:picLocks noChangeAspect="1"/>
          </p:cNvPicPr>
          <p:nvPr/>
        </p:nvPicPr>
        <p:blipFill>
          <a:blip r:embed="rId7"/>
          <a:stretch>
            <a:fillRect/>
          </a:stretch>
        </p:blipFill>
        <p:spPr>
          <a:xfrm>
            <a:off x="5066231" y="2677693"/>
            <a:ext cx="1874121" cy="1405591"/>
          </a:xfrm>
          <a:prstGeom prst="rect">
            <a:avLst/>
          </a:prstGeom>
        </p:spPr>
      </p:pic>
      <p:pic>
        <p:nvPicPr>
          <p:cNvPr id="41" name="Picture 40" descr="Chart&#10;&#10;Description automatically generated">
            <a:extLst>
              <a:ext uri="{FF2B5EF4-FFF2-40B4-BE49-F238E27FC236}">
                <a16:creationId xmlns:a16="http://schemas.microsoft.com/office/drawing/2014/main" id="{B16A3CF5-EFC6-B8C0-6B92-05855A43F787}"/>
              </a:ext>
            </a:extLst>
          </p:cNvPr>
          <p:cNvPicPr>
            <a:picLocks noChangeAspect="1"/>
          </p:cNvPicPr>
          <p:nvPr/>
        </p:nvPicPr>
        <p:blipFill>
          <a:blip r:embed="rId8"/>
          <a:stretch>
            <a:fillRect/>
          </a:stretch>
        </p:blipFill>
        <p:spPr>
          <a:xfrm>
            <a:off x="5200371" y="1333199"/>
            <a:ext cx="1874121" cy="1405591"/>
          </a:xfrm>
          <a:prstGeom prst="rect">
            <a:avLst/>
          </a:prstGeom>
        </p:spPr>
      </p:pic>
      <p:pic>
        <p:nvPicPr>
          <p:cNvPr id="66" name="Picture 65" descr="Graphical user interface, chart&#10;&#10;Description automatically generated">
            <a:extLst>
              <a:ext uri="{FF2B5EF4-FFF2-40B4-BE49-F238E27FC236}">
                <a16:creationId xmlns:a16="http://schemas.microsoft.com/office/drawing/2014/main" id="{B37FB9B2-0979-29C6-872C-E48A35B7B012}"/>
              </a:ext>
            </a:extLst>
          </p:cNvPr>
          <p:cNvPicPr>
            <a:picLocks noChangeAspect="1"/>
          </p:cNvPicPr>
          <p:nvPr/>
        </p:nvPicPr>
        <p:blipFill>
          <a:blip r:embed="rId9"/>
          <a:stretch>
            <a:fillRect/>
          </a:stretch>
        </p:blipFill>
        <p:spPr>
          <a:xfrm>
            <a:off x="5200371" y="5482507"/>
            <a:ext cx="1874121" cy="1405591"/>
          </a:xfrm>
          <a:prstGeom prst="rect">
            <a:avLst/>
          </a:prstGeom>
        </p:spPr>
      </p:pic>
      <p:pic>
        <p:nvPicPr>
          <p:cNvPr id="23" name="Picture 22" descr="A picture containing text, display, screenshot&#10;&#10;Description automatically generated">
            <a:extLst>
              <a:ext uri="{FF2B5EF4-FFF2-40B4-BE49-F238E27FC236}">
                <a16:creationId xmlns:a16="http://schemas.microsoft.com/office/drawing/2014/main" id="{3C158026-D724-7498-F841-2E50ED32B758}"/>
              </a:ext>
            </a:extLst>
          </p:cNvPr>
          <p:cNvPicPr>
            <a:picLocks noChangeAspect="1"/>
          </p:cNvPicPr>
          <p:nvPr/>
        </p:nvPicPr>
        <p:blipFill>
          <a:blip r:embed="rId10"/>
          <a:stretch>
            <a:fillRect/>
          </a:stretch>
        </p:blipFill>
        <p:spPr>
          <a:xfrm>
            <a:off x="6818701" y="4152942"/>
            <a:ext cx="1874121" cy="1405591"/>
          </a:xfrm>
          <a:prstGeom prst="rect">
            <a:avLst/>
          </a:prstGeom>
        </p:spPr>
      </p:pic>
      <p:pic>
        <p:nvPicPr>
          <p:cNvPr id="25" name="Picture 24" descr="A picture containing graphical user interface&#10;&#10;Description automatically generated">
            <a:extLst>
              <a:ext uri="{FF2B5EF4-FFF2-40B4-BE49-F238E27FC236}">
                <a16:creationId xmlns:a16="http://schemas.microsoft.com/office/drawing/2014/main" id="{E7698DC9-3B7F-9D5C-362E-87CDDE603D18}"/>
              </a:ext>
            </a:extLst>
          </p:cNvPr>
          <p:cNvPicPr>
            <a:picLocks noChangeAspect="1"/>
          </p:cNvPicPr>
          <p:nvPr/>
        </p:nvPicPr>
        <p:blipFill>
          <a:blip r:embed="rId11"/>
          <a:stretch>
            <a:fillRect/>
          </a:stretch>
        </p:blipFill>
        <p:spPr>
          <a:xfrm>
            <a:off x="6842327" y="2672069"/>
            <a:ext cx="1874121" cy="1405591"/>
          </a:xfrm>
          <a:prstGeom prst="rect">
            <a:avLst/>
          </a:prstGeom>
        </p:spPr>
      </p:pic>
      <p:pic>
        <p:nvPicPr>
          <p:cNvPr id="39" name="Picture 38" descr="Chart&#10;&#10;Description automatically generated">
            <a:extLst>
              <a:ext uri="{FF2B5EF4-FFF2-40B4-BE49-F238E27FC236}">
                <a16:creationId xmlns:a16="http://schemas.microsoft.com/office/drawing/2014/main" id="{AE11AA4E-BBE8-1D5F-5F34-544443C1C718}"/>
              </a:ext>
            </a:extLst>
          </p:cNvPr>
          <p:cNvPicPr>
            <a:picLocks noChangeAspect="1"/>
          </p:cNvPicPr>
          <p:nvPr/>
        </p:nvPicPr>
        <p:blipFill>
          <a:blip r:embed="rId12"/>
          <a:stretch>
            <a:fillRect/>
          </a:stretch>
        </p:blipFill>
        <p:spPr>
          <a:xfrm>
            <a:off x="6913064" y="1348063"/>
            <a:ext cx="1874121" cy="1405591"/>
          </a:xfrm>
          <a:prstGeom prst="rect">
            <a:avLst/>
          </a:prstGeom>
        </p:spPr>
      </p:pic>
      <p:pic>
        <p:nvPicPr>
          <p:cNvPr id="64" name="Picture 63" descr="Graphical user interface, chart&#10;&#10;Description automatically generated">
            <a:extLst>
              <a:ext uri="{FF2B5EF4-FFF2-40B4-BE49-F238E27FC236}">
                <a16:creationId xmlns:a16="http://schemas.microsoft.com/office/drawing/2014/main" id="{AA5D7EFC-F6C9-4374-ABFD-685C5C71F1AD}"/>
              </a:ext>
            </a:extLst>
          </p:cNvPr>
          <p:cNvPicPr>
            <a:picLocks noChangeAspect="1"/>
          </p:cNvPicPr>
          <p:nvPr/>
        </p:nvPicPr>
        <p:blipFill>
          <a:blip r:embed="rId13"/>
          <a:stretch>
            <a:fillRect/>
          </a:stretch>
        </p:blipFill>
        <p:spPr>
          <a:xfrm>
            <a:off x="6943859" y="5460709"/>
            <a:ext cx="1874121" cy="1405591"/>
          </a:xfrm>
          <a:prstGeom prst="rect">
            <a:avLst/>
          </a:prstGeom>
        </p:spPr>
      </p:pic>
      <p:pic>
        <p:nvPicPr>
          <p:cNvPr id="19" name="Picture 18" descr="A picture containing text, electronics, display, screenshot&#10;&#10;Description automatically generated">
            <a:extLst>
              <a:ext uri="{FF2B5EF4-FFF2-40B4-BE49-F238E27FC236}">
                <a16:creationId xmlns:a16="http://schemas.microsoft.com/office/drawing/2014/main" id="{27914E64-F497-AC2A-F103-81D26A5DC588}"/>
              </a:ext>
            </a:extLst>
          </p:cNvPr>
          <p:cNvPicPr>
            <a:picLocks noChangeAspect="1"/>
          </p:cNvPicPr>
          <p:nvPr/>
        </p:nvPicPr>
        <p:blipFill>
          <a:blip r:embed="rId14"/>
          <a:stretch>
            <a:fillRect/>
          </a:stretch>
        </p:blipFill>
        <p:spPr>
          <a:xfrm>
            <a:off x="8566157" y="4116056"/>
            <a:ext cx="1874121" cy="1405591"/>
          </a:xfrm>
          <a:prstGeom prst="rect">
            <a:avLst/>
          </a:prstGeom>
        </p:spPr>
      </p:pic>
      <p:pic>
        <p:nvPicPr>
          <p:cNvPr id="21" name="Picture 20" descr="A screenshot of a computer&#10;&#10;Description automatically generated with medium confidence">
            <a:extLst>
              <a:ext uri="{FF2B5EF4-FFF2-40B4-BE49-F238E27FC236}">
                <a16:creationId xmlns:a16="http://schemas.microsoft.com/office/drawing/2014/main" id="{2F5604B0-2BFC-40A0-B50E-AB47C4552028}"/>
              </a:ext>
            </a:extLst>
          </p:cNvPr>
          <p:cNvPicPr>
            <a:picLocks noChangeAspect="1"/>
          </p:cNvPicPr>
          <p:nvPr/>
        </p:nvPicPr>
        <p:blipFill>
          <a:blip r:embed="rId15"/>
          <a:stretch>
            <a:fillRect/>
          </a:stretch>
        </p:blipFill>
        <p:spPr>
          <a:xfrm>
            <a:off x="8647965" y="2645775"/>
            <a:ext cx="1874121" cy="1405591"/>
          </a:xfrm>
          <a:prstGeom prst="rect">
            <a:avLst/>
          </a:prstGeom>
        </p:spPr>
      </p:pic>
      <p:pic>
        <p:nvPicPr>
          <p:cNvPr id="37" name="Picture 36" descr="Chart, histogram&#10;&#10;Description automatically generated">
            <a:extLst>
              <a:ext uri="{FF2B5EF4-FFF2-40B4-BE49-F238E27FC236}">
                <a16:creationId xmlns:a16="http://schemas.microsoft.com/office/drawing/2014/main" id="{31D0C293-82FE-301D-8D0B-23C0D41A6F1A}"/>
              </a:ext>
            </a:extLst>
          </p:cNvPr>
          <p:cNvPicPr>
            <a:picLocks noChangeAspect="1"/>
          </p:cNvPicPr>
          <p:nvPr/>
        </p:nvPicPr>
        <p:blipFill>
          <a:blip r:embed="rId16"/>
          <a:stretch>
            <a:fillRect/>
          </a:stretch>
        </p:blipFill>
        <p:spPr>
          <a:xfrm>
            <a:off x="8799278" y="1321310"/>
            <a:ext cx="1874121" cy="1405591"/>
          </a:xfrm>
          <a:prstGeom prst="rect">
            <a:avLst/>
          </a:prstGeom>
        </p:spPr>
      </p:pic>
      <p:pic>
        <p:nvPicPr>
          <p:cNvPr id="62" name="Picture 61" descr="Graphical user interface&#10;&#10;Description automatically generated">
            <a:extLst>
              <a:ext uri="{FF2B5EF4-FFF2-40B4-BE49-F238E27FC236}">
                <a16:creationId xmlns:a16="http://schemas.microsoft.com/office/drawing/2014/main" id="{8035DB26-EC6D-8D82-3F17-6F0F7DD67C1D}"/>
              </a:ext>
            </a:extLst>
          </p:cNvPr>
          <p:cNvPicPr>
            <a:picLocks noChangeAspect="1"/>
          </p:cNvPicPr>
          <p:nvPr/>
        </p:nvPicPr>
        <p:blipFill>
          <a:blip r:embed="rId17"/>
          <a:stretch>
            <a:fillRect/>
          </a:stretch>
        </p:blipFill>
        <p:spPr>
          <a:xfrm>
            <a:off x="8743085" y="5464119"/>
            <a:ext cx="1874121" cy="1405591"/>
          </a:xfrm>
          <a:prstGeom prst="rect">
            <a:avLst/>
          </a:prstGeom>
        </p:spPr>
      </p:pic>
      <p:pic>
        <p:nvPicPr>
          <p:cNvPr id="15" name="Picture 14" descr="A screenshot of a computer&#10;&#10;Description automatically generated with medium confidence">
            <a:extLst>
              <a:ext uri="{FF2B5EF4-FFF2-40B4-BE49-F238E27FC236}">
                <a16:creationId xmlns:a16="http://schemas.microsoft.com/office/drawing/2014/main" id="{08F9EC15-852D-3EAD-6427-78DFAC518163}"/>
              </a:ext>
            </a:extLst>
          </p:cNvPr>
          <p:cNvPicPr>
            <a:picLocks noChangeAspect="1"/>
          </p:cNvPicPr>
          <p:nvPr/>
        </p:nvPicPr>
        <p:blipFill>
          <a:blip r:embed="rId18"/>
          <a:stretch>
            <a:fillRect/>
          </a:stretch>
        </p:blipFill>
        <p:spPr>
          <a:xfrm>
            <a:off x="10297798" y="4127944"/>
            <a:ext cx="1874121" cy="1405591"/>
          </a:xfrm>
          <a:prstGeom prst="rect">
            <a:avLst/>
          </a:prstGeom>
        </p:spPr>
      </p:pic>
      <p:pic>
        <p:nvPicPr>
          <p:cNvPr id="17" name="Picture 16" descr="A screenshot of a computer&#10;&#10;Description automatically generated with medium confidence">
            <a:extLst>
              <a:ext uri="{FF2B5EF4-FFF2-40B4-BE49-F238E27FC236}">
                <a16:creationId xmlns:a16="http://schemas.microsoft.com/office/drawing/2014/main" id="{FDA761BE-6702-073D-0854-A7D46AD3403B}"/>
              </a:ext>
            </a:extLst>
          </p:cNvPr>
          <p:cNvPicPr>
            <a:picLocks noChangeAspect="1"/>
          </p:cNvPicPr>
          <p:nvPr/>
        </p:nvPicPr>
        <p:blipFill>
          <a:blip r:embed="rId19"/>
          <a:stretch>
            <a:fillRect/>
          </a:stretch>
        </p:blipFill>
        <p:spPr>
          <a:xfrm>
            <a:off x="10304008" y="2657664"/>
            <a:ext cx="1874121" cy="1405591"/>
          </a:xfrm>
          <a:prstGeom prst="rect">
            <a:avLst/>
          </a:prstGeom>
        </p:spPr>
      </p:pic>
      <p:pic>
        <p:nvPicPr>
          <p:cNvPr id="35" name="Picture 34" descr="Chart, histogram&#10;&#10;Description automatically generated">
            <a:extLst>
              <a:ext uri="{FF2B5EF4-FFF2-40B4-BE49-F238E27FC236}">
                <a16:creationId xmlns:a16="http://schemas.microsoft.com/office/drawing/2014/main" id="{59E8856B-F3F8-ADEA-0676-3976F084789F}"/>
              </a:ext>
            </a:extLst>
          </p:cNvPr>
          <p:cNvPicPr>
            <a:picLocks noChangeAspect="1"/>
          </p:cNvPicPr>
          <p:nvPr/>
        </p:nvPicPr>
        <p:blipFill>
          <a:blip r:embed="rId20"/>
          <a:stretch>
            <a:fillRect/>
          </a:stretch>
        </p:blipFill>
        <p:spPr>
          <a:xfrm>
            <a:off x="10317879" y="1313171"/>
            <a:ext cx="1874121" cy="1405591"/>
          </a:xfrm>
          <a:prstGeom prst="rect">
            <a:avLst/>
          </a:prstGeom>
        </p:spPr>
      </p:pic>
      <p:pic>
        <p:nvPicPr>
          <p:cNvPr id="45" name="Picture 44" descr="Graphical user interface&#10;&#10;Description automatically generated">
            <a:extLst>
              <a:ext uri="{FF2B5EF4-FFF2-40B4-BE49-F238E27FC236}">
                <a16:creationId xmlns:a16="http://schemas.microsoft.com/office/drawing/2014/main" id="{085D2164-42C9-372B-3D76-490365D68DBD}"/>
              </a:ext>
            </a:extLst>
          </p:cNvPr>
          <p:cNvPicPr>
            <a:picLocks noChangeAspect="1"/>
          </p:cNvPicPr>
          <p:nvPr/>
        </p:nvPicPr>
        <p:blipFill>
          <a:blip r:embed="rId21"/>
          <a:stretch>
            <a:fillRect/>
          </a:stretch>
        </p:blipFill>
        <p:spPr>
          <a:xfrm>
            <a:off x="0" y="0"/>
            <a:ext cx="1874121" cy="1405591"/>
          </a:xfrm>
          <a:prstGeom prst="rect">
            <a:avLst/>
          </a:prstGeom>
        </p:spPr>
      </p:pic>
      <p:sp>
        <p:nvSpPr>
          <p:cNvPr id="46" name="TextBox 45">
            <a:extLst>
              <a:ext uri="{FF2B5EF4-FFF2-40B4-BE49-F238E27FC236}">
                <a16:creationId xmlns:a16="http://schemas.microsoft.com/office/drawing/2014/main" id="{5C718DF4-15BF-798B-30F6-AFFA207FC13E}"/>
              </a:ext>
            </a:extLst>
          </p:cNvPr>
          <p:cNvSpPr txBox="1"/>
          <p:nvPr/>
        </p:nvSpPr>
        <p:spPr>
          <a:xfrm>
            <a:off x="3824824" y="1129617"/>
            <a:ext cx="1033154" cy="369332"/>
          </a:xfrm>
          <a:prstGeom prst="rect">
            <a:avLst/>
          </a:prstGeom>
          <a:noFill/>
        </p:spPr>
        <p:txBody>
          <a:bodyPr wrap="square" rtlCol="0">
            <a:spAutoFit/>
          </a:bodyPr>
          <a:lstStyle/>
          <a:p>
            <a:r>
              <a:rPr lang="en-US" b="1" dirty="0"/>
              <a:t>S = 150</a:t>
            </a:r>
          </a:p>
        </p:txBody>
      </p:sp>
      <p:sp>
        <p:nvSpPr>
          <p:cNvPr id="47" name="TextBox 46">
            <a:extLst>
              <a:ext uri="{FF2B5EF4-FFF2-40B4-BE49-F238E27FC236}">
                <a16:creationId xmlns:a16="http://schemas.microsoft.com/office/drawing/2014/main" id="{262E006D-8CD5-ED11-656E-9ECCA8BFC2A8}"/>
              </a:ext>
            </a:extLst>
          </p:cNvPr>
          <p:cNvSpPr txBox="1"/>
          <p:nvPr/>
        </p:nvSpPr>
        <p:spPr>
          <a:xfrm>
            <a:off x="5556170" y="1128505"/>
            <a:ext cx="1033154" cy="369332"/>
          </a:xfrm>
          <a:prstGeom prst="rect">
            <a:avLst/>
          </a:prstGeom>
          <a:noFill/>
        </p:spPr>
        <p:txBody>
          <a:bodyPr wrap="square" rtlCol="0">
            <a:spAutoFit/>
          </a:bodyPr>
          <a:lstStyle/>
          <a:p>
            <a:r>
              <a:rPr lang="en-US" b="1" dirty="0"/>
              <a:t>S = 100</a:t>
            </a:r>
          </a:p>
        </p:txBody>
      </p:sp>
      <p:sp>
        <p:nvSpPr>
          <p:cNvPr id="48" name="TextBox 47">
            <a:extLst>
              <a:ext uri="{FF2B5EF4-FFF2-40B4-BE49-F238E27FC236}">
                <a16:creationId xmlns:a16="http://schemas.microsoft.com/office/drawing/2014/main" id="{F22F2FDB-B97B-3C5C-64DD-0DA7376D1FEB}"/>
              </a:ext>
            </a:extLst>
          </p:cNvPr>
          <p:cNvSpPr txBox="1"/>
          <p:nvPr/>
        </p:nvSpPr>
        <p:spPr>
          <a:xfrm>
            <a:off x="7344651" y="1148533"/>
            <a:ext cx="1033154" cy="369332"/>
          </a:xfrm>
          <a:prstGeom prst="rect">
            <a:avLst/>
          </a:prstGeom>
          <a:noFill/>
        </p:spPr>
        <p:txBody>
          <a:bodyPr wrap="square" rtlCol="0">
            <a:spAutoFit/>
          </a:bodyPr>
          <a:lstStyle/>
          <a:p>
            <a:r>
              <a:rPr lang="en-US" b="1" dirty="0"/>
              <a:t>S = 50</a:t>
            </a:r>
          </a:p>
        </p:txBody>
      </p:sp>
      <p:sp>
        <p:nvSpPr>
          <p:cNvPr id="49" name="TextBox 48">
            <a:extLst>
              <a:ext uri="{FF2B5EF4-FFF2-40B4-BE49-F238E27FC236}">
                <a16:creationId xmlns:a16="http://schemas.microsoft.com/office/drawing/2014/main" id="{4270B79C-3698-127B-2FF7-32DF81A1A440}"/>
              </a:ext>
            </a:extLst>
          </p:cNvPr>
          <p:cNvSpPr txBox="1"/>
          <p:nvPr/>
        </p:nvSpPr>
        <p:spPr>
          <a:xfrm>
            <a:off x="9219761" y="1148533"/>
            <a:ext cx="1033154" cy="369332"/>
          </a:xfrm>
          <a:prstGeom prst="rect">
            <a:avLst/>
          </a:prstGeom>
          <a:noFill/>
        </p:spPr>
        <p:txBody>
          <a:bodyPr wrap="square" rtlCol="0">
            <a:spAutoFit/>
          </a:bodyPr>
          <a:lstStyle/>
          <a:p>
            <a:r>
              <a:rPr lang="en-US" b="1" dirty="0"/>
              <a:t>S = 30</a:t>
            </a:r>
          </a:p>
        </p:txBody>
      </p:sp>
      <p:sp>
        <p:nvSpPr>
          <p:cNvPr id="50" name="TextBox 49">
            <a:extLst>
              <a:ext uri="{FF2B5EF4-FFF2-40B4-BE49-F238E27FC236}">
                <a16:creationId xmlns:a16="http://schemas.microsoft.com/office/drawing/2014/main" id="{2A12EA25-0D09-7C20-A060-55ABB2D1BE6B}"/>
              </a:ext>
            </a:extLst>
          </p:cNvPr>
          <p:cNvSpPr txBox="1"/>
          <p:nvPr/>
        </p:nvSpPr>
        <p:spPr>
          <a:xfrm>
            <a:off x="10797322" y="1128505"/>
            <a:ext cx="1033154" cy="369332"/>
          </a:xfrm>
          <a:prstGeom prst="rect">
            <a:avLst/>
          </a:prstGeom>
          <a:noFill/>
        </p:spPr>
        <p:txBody>
          <a:bodyPr wrap="square" rtlCol="0">
            <a:spAutoFit/>
          </a:bodyPr>
          <a:lstStyle/>
          <a:p>
            <a:r>
              <a:rPr lang="en-US" b="1" dirty="0"/>
              <a:t>S = 10</a:t>
            </a:r>
          </a:p>
        </p:txBody>
      </p:sp>
      <p:sp>
        <p:nvSpPr>
          <p:cNvPr id="51" name="TextBox 50">
            <a:extLst>
              <a:ext uri="{FF2B5EF4-FFF2-40B4-BE49-F238E27FC236}">
                <a16:creationId xmlns:a16="http://schemas.microsoft.com/office/drawing/2014/main" id="{67EFA236-272C-9B54-2ECB-86F723756D91}"/>
              </a:ext>
            </a:extLst>
          </p:cNvPr>
          <p:cNvSpPr txBox="1"/>
          <p:nvPr/>
        </p:nvSpPr>
        <p:spPr>
          <a:xfrm>
            <a:off x="2330686" y="1804005"/>
            <a:ext cx="1448790" cy="338554"/>
          </a:xfrm>
          <a:prstGeom prst="rect">
            <a:avLst/>
          </a:prstGeom>
          <a:noFill/>
        </p:spPr>
        <p:txBody>
          <a:bodyPr wrap="square" rtlCol="0">
            <a:spAutoFit/>
          </a:bodyPr>
          <a:lstStyle/>
          <a:p>
            <a:r>
              <a:rPr lang="en-US" sz="1600" b="1" dirty="0"/>
              <a:t>Compression</a:t>
            </a:r>
          </a:p>
        </p:txBody>
      </p:sp>
      <p:sp>
        <p:nvSpPr>
          <p:cNvPr id="52" name="TextBox 51">
            <a:extLst>
              <a:ext uri="{FF2B5EF4-FFF2-40B4-BE49-F238E27FC236}">
                <a16:creationId xmlns:a16="http://schemas.microsoft.com/office/drawing/2014/main" id="{51FB9ADE-B2B8-3B83-1A13-05B658D78F8B}"/>
              </a:ext>
            </a:extLst>
          </p:cNvPr>
          <p:cNvSpPr txBox="1"/>
          <p:nvPr/>
        </p:nvSpPr>
        <p:spPr>
          <a:xfrm>
            <a:off x="2084623" y="2852047"/>
            <a:ext cx="1586279" cy="584775"/>
          </a:xfrm>
          <a:prstGeom prst="rect">
            <a:avLst/>
          </a:prstGeom>
          <a:noFill/>
        </p:spPr>
        <p:txBody>
          <a:bodyPr wrap="square" rtlCol="0">
            <a:spAutoFit/>
          </a:bodyPr>
          <a:lstStyle/>
          <a:p>
            <a:r>
              <a:rPr lang="en-US" sz="1600" b="1" dirty="0"/>
              <a:t>Reconstruction without Filter</a:t>
            </a:r>
          </a:p>
        </p:txBody>
      </p:sp>
      <p:sp>
        <p:nvSpPr>
          <p:cNvPr id="53" name="TextBox 52">
            <a:extLst>
              <a:ext uri="{FF2B5EF4-FFF2-40B4-BE49-F238E27FC236}">
                <a16:creationId xmlns:a16="http://schemas.microsoft.com/office/drawing/2014/main" id="{C8EA16B7-35AF-CD19-B0FC-9E3D202E0E92}"/>
              </a:ext>
            </a:extLst>
          </p:cNvPr>
          <p:cNvSpPr txBox="1"/>
          <p:nvPr/>
        </p:nvSpPr>
        <p:spPr>
          <a:xfrm>
            <a:off x="2101400" y="4279210"/>
            <a:ext cx="1531726" cy="584775"/>
          </a:xfrm>
          <a:prstGeom prst="rect">
            <a:avLst/>
          </a:prstGeom>
          <a:noFill/>
        </p:spPr>
        <p:txBody>
          <a:bodyPr wrap="square" rtlCol="0">
            <a:spAutoFit/>
          </a:bodyPr>
          <a:lstStyle/>
          <a:p>
            <a:r>
              <a:rPr lang="en-US" sz="1600" b="1" dirty="0"/>
              <a:t>Reconstruction with Filter</a:t>
            </a:r>
          </a:p>
        </p:txBody>
      </p:sp>
      <p:sp>
        <p:nvSpPr>
          <p:cNvPr id="54" name="TextBox 53">
            <a:extLst>
              <a:ext uri="{FF2B5EF4-FFF2-40B4-BE49-F238E27FC236}">
                <a16:creationId xmlns:a16="http://schemas.microsoft.com/office/drawing/2014/main" id="{256DF74C-77E6-F2B4-FFC1-84248500A32E}"/>
              </a:ext>
            </a:extLst>
          </p:cNvPr>
          <p:cNvSpPr txBox="1"/>
          <p:nvPr/>
        </p:nvSpPr>
        <p:spPr>
          <a:xfrm>
            <a:off x="2443351" y="6016025"/>
            <a:ext cx="1448790" cy="338554"/>
          </a:xfrm>
          <a:prstGeom prst="rect">
            <a:avLst/>
          </a:prstGeom>
          <a:noFill/>
        </p:spPr>
        <p:txBody>
          <a:bodyPr wrap="square" rtlCol="0">
            <a:spAutoFit/>
          </a:bodyPr>
          <a:lstStyle/>
          <a:p>
            <a:r>
              <a:rPr lang="en-US" sz="1600" b="1" dirty="0"/>
              <a:t>Alpha Grid</a:t>
            </a:r>
          </a:p>
        </p:txBody>
      </p:sp>
      <p:sp>
        <p:nvSpPr>
          <p:cNvPr id="55" name="TextBox 54">
            <a:extLst>
              <a:ext uri="{FF2B5EF4-FFF2-40B4-BE49-F238E27FC236}">
                <a16:creationId xmlns:a16="http://schemas.microsoft.com/office/drawing/2014/main" id="{A847A445-C5B1-8D64-D75A-1343DFFB0F0E}"/>
              </a:ext>
            </a:extLst>
          </p:cNvPr>
          <p:cNvSpPr txBox="1"/>
          <p:nvPr/>
        </p:nvSpPr>
        <p:spPr>
          <a:xfrm>
            <a:off x="2001751" y="141196"/>
            <a:ext cx="8407730" cy="769441"/>
          </a:xfrm>
          <a:prstGeom prst="rect">
            <a:avLst/>
          </a:prstGeom>
          <a:noFill/>
        </p:spPr>
        <p:txBody>
          <a:bodyPr wrap="square" rtlCol="0">
            <a:spAutoFit/>
          </a:bodyPr>
          <a:lstStyle/>
          <a:p>
            <a:r>
              <a:rPr lang="en-US" sz="4400" dirty="0"/>
              <a:t>Nature Full Reconstructions (K = 16)</a:t>
            </a:r>
          </a:p>
        </p:txBody>
      </p:sp>
      <p:pic>
        <p:nvPicPr>
          <p:cNvPr id="60" name="Content Placeholder 59" descr="Chart&#10;&#10;Description automatically generated">
            <a:extLst>
              <a:ext uri="{FF2B5EF4-FFF2-40B4-BE49-F238E27FC236}">
                <a16:creationId xmlns:a16="http://schemas.microsoft.com/office/drawing/2014/main" id="{736EF275-BD70-B1B1-E5BA-2185A858FEDC}"/>
              </a:ext>
            </a:extLst>
          </p:cNvPr>
          <p:cNvPicPr>
            <a:picLocks noGrp="1" noChangeAspect="1"/>
          </p:cNvPicPr>
          <p:nvPr>
            <p:ph idx="1"/>
          </p:nvPr>
        </p:nvPicPr>
        <p:blipFill>
          <a:blip r:embed="rId22"/>
          <a:stretch>
            <a:fillRect/>
          </a:stretch>
        </p:blipFill>
        <p:spPr>
          <a:xfrm>
            <a:off x="10440780" y="5462085"/>
            <a:ext cx="1861220" cy="1395915"/>
          </a:xfrm>
        </p:spPr>
      </p:pic>
      <p:sp>
        <p:nvSpPr>
          <p:cNvPr id="69" name="TextBox 68">
            <a:extLst>
              <a:ext uri="{FF2B5EF4-FFF2-40B4-BE49-F238E27FC236}">
                <a16:creationId xmlns:a16="http://schemas.microsoft.com/office/drawing/2014/main" id="{0CE8AC1E-F1DA-4076-AFCA-92A5A12314F6}"/>
              </a:ext>
            </a:extLst>
          </p:cNvPr>
          <p:cNvSpPr txBox="1"/>
          <p:nvPr/>
        </p:nvSpPr>
        <p:spPr>
          <a:xfrm>
            <a:off x="75933" y="1289305"/>
            <a:ext cx="2254252" cy="5509200"/>
          </a:xfrm>
          <a:prstGeom prst="rect">
            <a:avLst/>
          </a:prstGeom>
          <a:noFill/>
        </p:spPr>
        <p:txBody>
          <a:bodyPr wrap="square" rtlCol="0">
            <a:spAutoFit/>
          </a:bodyPr>
          <a:lstStyle/>
          <a:p>
            <a:r>
              <a:rPr lang="en-US" sz="1600" dirty="0"/>
              <a:t>In the top left corner is the original nature image. To the right is a grid of figures where the columns align to the number of sensed pixels in each 16 x 16 block. The first row shows a sample compression at that sensed pixel level. The second shows a reconstruction without any filter. The third shows the median filter applied to the reconstructed image, smoothing it out. The fourth shows what the chosen regularization parameter was for each image block in log10 space. </a:t>
            </a:r>
          </a:p>
        </p:txBody>
      </p:sp>
    </p:spTree>
    <p:extLst>
      <p:ext uri="{BB962C8B-B14F-4D97-AF65-F5344CB8AC3E}">
        <p14:creationId xmlns:p14="http://schemas.microsoft.com/office/powerpoint/2010/main" val="1625269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AF7875-4A00-1958-49D5-8B45BE365916}"/>
              </a:ext>
            </a:extLst>
          </p:cNvPr>
          <p:cNvSpPr>
            <a:spLocks noGrp="1"/>
          </p:cNvSpPr>
          <p:nvPr>
            <p:ph type="title"/>
          </p:nvPr>
        </p:nvSpPr>
        <p:spPr>
          <a:xfrm>
            <a:off x="643467" y="321734"/>
            <a:ext cx="10905066" cy="1135737"/>
          </a:xfrm>
        </p:spPr>
        <p:txBody>
          <a:bodyPr>
            <a:normAutofit/>
          </a:bodyPr>
          <a:lstStyle/>
          <a:p>
            <a:r>
              <a:rPr lang="en-US" sz="3600"/>
              <a:t>Nature MSE</a:t>
            </a:r>
          </a:p>
        </p:txBody>
      </p:sp>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hart, line chart&#10;&#10;Description automatically generated">
            <a:extLst>
              <a:ext uri="{FF2B5EF4-FFF2-40B4-BE49-F238E27FC236}">
                <a16:creationId xmlns:a16="http://schemas.microsoft.com/office/drawing/2014/main" id="{E4995809-0ADD-8833-087D-24AD3A2D0941}"/>
              </a:ext>
            </a:extLst>
          </p:cNvPr>
          <p:cNvPicPr>
            <a:picLocks noChangeAspect="1"/>
          </p:cNvPicPr>
          <p:nvPr/>
        </p:nvPicPr>
        <p:blipFill rotWithShape="1">
          <a:blip r:embed="rId2"/>
          <a:srcRect t="6355" r="2" b="2353"/>
          <a:stretch/>
        </p:blipFill>
        <p:spPr>
          <a:xfrm>
            <a:off x="5295320" y="1823128"/>
            <a:ext cx="6253212" cy="4281598"/>
          </a:xfrm>
          <a:prstGeom prst="rect">
            <a:avLst/>
          </a:prstGeom>
        </p:spPr>
      </p:pic>
      <p:grpSp>
        <p:nvGrpSpPr>
          <p:cNvPr id="35" name="Group 3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6" name="Rectangle 3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Content Placeholder 22">
            <a:extLst>
              <a:ext uri="{FF2B5EF4-FFF2-40B4-BE49-F238E27FC236}">
                <a16:creationId xmlns:a16="http://schemas.microsoft.com/office/drawing/2014/main" id="{32A1A79D-D3E6-90A1-D880-37E222A9DBD1}"/>
              </a:ext>
            </a:extLst>
          </p:cNvPr>
          <p:cNvSpPr>
            <a:spLocks noGrp="1"/>
          </p:cNvSpPr>
          <p:nvPr>
            <p:ph idx="1"/>
          </p:nvPr>
        </p:nvSpPr>
        <p:spPr>
          <a:xfrm>
            <a:off x="643469" y="1457470"/>
            <a:ext cx="4008384" cy="5313443"/>
          </a:xfrm>
        </p:spPr>
        <p:txBody>
          <a:bodyPr>
            <a:normAutofit fontScale="92500" lnSpcReduction="10000"/>
          </a:bodyPr>
          <a:lstStyle/>
          <a:p>
            <a:pPr marL="0" indent="0">
              <a:buNone/>
            </a:pPr>
            <a:r>
              <a:rPr lang="en-US" sz="2000" dirty="0"/>
              <a:t>To the right is a graph of MSE as a function of sensed pixels. This is shown for both the filtered and unfiltered reconstructions of the compressed nature image. As one expects, MSE decreases as the corrupted image becomes less compressed and S increases. This makes sense because we have a better idea of unsensed pixels if there’s more context around them. Also, for S &lt; 100, the filtered image has lower MSE as filtering smooths out some of the jumps in pixel values. However, at S &gt; 100 we see that the unfiltered image is better in terms of MSE. This is because when we apply the filter, we alter the unsensed AND the sensed pixels. When there are many sensed pixels (like S = 50), we can actually worsen MSE as we replace known values with filtered ones.</a:t>
            </a:r>
          </a:p>
        </p:txBody>
      </p:sp>
    </p:spTree>
    <p:extLst>
      <p:ext uri="{BB962C8B-B14F-4D97-AF65-F5344CB8AC3E}">
        <p14:creationId xmlns:p14="http://schemas.microsoft.com/office/powerpoint/2010/main" val="323411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870DCD-2150-391F-0E50-6B9E899250BD}"/>
              </a:ext>
            </a:extLst>
          </p:cNvPr>
          <p:cNvSpPr>
            <a:spLocks noGrp="1"/>
          </p:cNvSpPr>
          <p:nvPr>
            <p:ph type="title"/>
          </p:nvPr>
        </p:nvSpPr>
        <p:spPr>
          <a:xfrm>
            <a:off x="643467" y="321734"/>
            <a:ext cx="10905066" cy="1135737"/>
          </a:xfrm>
        </p:spPr>
        <p:txBody>
          <a:bodyPr>
            <a:normAutofit/>
          </a:bodyPr>
          <a:lstStyle/>
          <a:p>
            <a:r>
              <a:rPr lang="en-US" sz="3600"/>
              <a:t>MSE vs. S/K</a:t>
            </a:r>
            <a:r>
              <a:rPr lang="en-US" sz="3600" baseline="30000"/>
              <a:t>2 </a:t>
            </a:r>
            <a:r>
              <a:rPr lang="en-US" sz="3600"/>
              <a:t>Ratio</a:t>
            </a:r>
          </a:p>
        </p:txBody>
      </p:sp>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Chart, line chart&#10;&#10;Description automatically generated">
            <a:extLst>
              <a:ext uri="{FF2B5EF4-FFF2-40B4-BE49-F238E27FC236}">
                <a16:creationId xmlns:a16="http://schemas.microsoft.com/office/drawing/2014/main" id="{B0A8ED28-B290-6675-1123-59D6F04E436F}"/>
              </a:ext>
            </a:extLst>
          </p:cNvPr>
          <p:cNvPicPr>
            <a:picLocks noChangeAspect="1"/>
          </p:cNvPicPr>
          <p:nvPr/>
        </p:nvPicPr>
        <p:blipFill rotWithShape="1">
          <a:blip r:embed="rId2"/>
          <a:srcRect t="6181" r="2" b="13"/>
          <a:stretch/>
        </p:blipFill>
        <p:spPr>
          <a:xfrm>
            <a:off x="5295320" y="1823152"/>
            <a:ext cx="6253212" cy="4399518"/>
          </a:xfrm>
          <a:prstGeom prst="rect">
            <a:avLst/>
          </a:prstGeom>
        </p:spPr>
      </p:pic>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Content Placeholder 22">
            <a:extLst>
              <a:ext uri="{FF2B5EF4-FFF2-40B4-BE49-F238E27FC236}">
                <a16:creationId xmlns:a16="http://schemas.microsoft.com/office/drawing/2014/main" id="{A8772720-7DE5-476F-9202-C58509AE34BB}"/>
              </a:ext>
            </a:extLst>
          </p:cNvPr>
          <p:cNvSpPr txBox="1">
            <a:spLocks/>
          </p:cNvSpPr>
          <p:nvPr/>
        </p:nvSpPr>
        <p:spPr>
          <a:xfrm>
            <a:off x="643469" y="1457471"/>
            <a:ext cx="4008384" cy="51616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To the right is a graph of MSE as a function of sensed pixel ratio (percent of sensed pixels). There are four lines: unfiltered and filtered for both the boat and nature images. As one expects, MSE decreases as the corrupted image becomes less compressed (S increases). This makes sense because we have a better idea of unsensed pixels if there’s more information surrounding them. As with the trend we’ve seen in previous slides, there is a certain threshold at which the filtering worsens the MSE. Generally, the boat predictions were worse than that of the nature predictions at the same ratio which indicates that it was a tougher image to recover.</a:t>
            </a:r>
          </a:p>
        </p:txBody>
      </p:sp>
    </p:spTree>
    <p:extLst>
      <p:ext uri="{BB962C8B-B14F-4D97-AF65-F5344CB8AC3E}">
        <p14:creationId xmlns:p14="http://schemas.microsoft.com/office/powerpoint/2010/main" val="415194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257A-8DF7-A11F-4E1D-7DBB4EF083E0}"/>
              </a:ext>
            </a:extLst>
          </p:cNvPr>
          <p:cNvSpPr>
            <a:spLocks noGrp="1"/>
          </p:cNvSpPr>
          <p:nvPr>
            <p:ph type="title"/>
          </p:nvPr>
        </p:nvSpPr>
        <p:spPr/>
        <p:txBody>
          <a:bodyPr/>
          <a:lstStyle/>
          <a:p>
            <a:r>
              <a:rPr lang="en-US" dirty="0"/>
              <a:t>Why Underdetermined Linear Systems?</a:t>
            </a:r>
          </a:p>
        </p:txBody>
      </p:sp>
      <p:sp>
        <p:nvSpPr>
          <p:cNvPr id="3" name="Content Placeholder 2">
            <a:extLst>
              <a:ext uri="{FF2B5EF4-FFF2-40B4-BE49-F238E27FC236}">
                <a16:creationId xmlns:a16="http://schemas.microsoft.com/office/drawing/2014/main" id="{51B43B3D-03B9-4C3A-30C4-FBB90B443223}"/>
              </a:ext>
            </a:extLst>
          </p:cNvPr>
          <p:cNvSpPr>
            <a:spLocks noGrp="1"/>
          </p:cNvSpPr>
          <p:nvPr>
            <p:ph idx="1"/>
          </p:nvPr>
        </p:nvSpPr>
        <p:spPr/>
        <p:txBody>
          <a:bodyPr/>
          <a:lstStyle/>
          <a:p>
            <a:pPr marL="0" indent="0">
              <a:buNone/>
            </a:pPr>
            <a:r>
              <a:rPr lang="en-US" dirty="0"/>
              <a:t>We can think of our image as represented by an array of pixels P that can be decomposed into a basis vector matrix B and some weights w. Here, P = </a:t>
            </a:r>
            <a:r>
              <a:rPr lang="en-US" dirty="0" err="1"/>
              <a:t>Bw</a:t>
            </a:r>
            <a:r>
              <a:rPr lang="en-US" dirty="0"/>
              <a:t> and w = B</a:t>
            </a:r>
            <a:r>
              <a:rPr lang="en-US" baseline="30000" dirty="0"/>
              <a:t>-1</a:t>
            </a:r>
            <a:r>
              <a:rPr lang="en-US" dirty="0"/>
              <a:t>P. However, when the image is corrupted and some of the pixels are unknown, we lose rows of P and B, and B becomes uninvertible. This means we get an underdetermined linear system. So,. in order to solve for w, we need to use the types of techniques that are used to solve underdetermined systems. Once we find w, we will be able to restore the pixels in our image with a simple matrix multiplication P = </a:t>
            </a:r>
            <a:r>
              <a:rPr lang="en-US" dirty="0" err="1"/>
              <a:t>Bw</a:t>
            </a:r>
            <a:r>
              <a:rPr lang="en-US" dirty="0"/>
              <a:t>.</a:t>
            </a:r>
          </a:p>
        </p:txBody>
      </p:sp>
    </p:spTree>
    <p:extLst>
      <p:ext uri="{BB962C8B-B14F-4D97-AF65-F5344CB8AC3E}">
        <p14:creationId xmlns:p14="http://schemas.microsoft.com/office/powerpoint/2010/main" val="2141482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7E8D6-4DBF-26F2-EA41-414BB4E33ADB}"/>
              </a:ext>
            </a:extLst>
          </p:cNvPr>
          <p:cNvSpPr>
            <a:spLocks noGrp="1"/>
          </p:cNvSpPr>
          <p:nvPr>
            <p:ph type="title"/>
          </p:nvPr>
        </p:nvSpPr>
        <p:spPr>
          <a:xfrm>
            <a:off x="648929" y="629266"/>
            <a:ext cx="3505495" cy="1622321"/>
          </a:xfrm>
        </p:spPr>
        <p:txBody>
          <a:bodyPr>
            <a:normAutofit/>
          </a:bodyPr>
          <a:lstStyle/>
          <a:p>
            <a:r>
              <a:rPr lang="en-US" dirty="0"/>
              <a:t>Why LASSO?</a:t>
            </a:r>
          </a:p>
        </p:txBody>
      </p:sp>
      <p:sp>
        <p:nvSpPr>
          <p:cNvPr id="3" name="Content Placeholder 2">
            <a:extLst>
              <a:ext uri="{FF2B5EF4-FFF2-40B4-BE49-F238E27FC236}">
                <a16:creationId xmlns:a16="http://schemas.microsoft.com/office/drawing/2014/main" id="{41C25880-B665-5C47-A356-E2000DE85E7E}"/>
              </a:ext>
            </a:extLst>
          </p:cNvPr>
          <p:cNvSpPr>
            <a:spLocks noGrp="1"/>
          </p:cNvSpPr>
          <p:nvPr>
            <p:ph idx="1"/>
          </p:nvPr>
        </p:nvSpPr>
        <p:spPr>
          <a:xfrm>
            <a:off x="648929" y="1987826"/>
            <a:ext cx="3505494" cy="4309145"/>
          </a:xfrm>
        </p:spPr>
        <p:txBody>
          <a:bodyPr>
            <a:normAutofit fontScale="92500" lnSpcReduction="10000"/>
          </a:bodyPr>
          <a:lstStyle/>
          <a:p>
            <a:pPr marL="0" indent="0">
              <a:buNone/>
            </a:pPr>
            <a:r>
              <a:rPr lang="en-US" sz="2400" dirty="0"/>
              <a:t>LASSO (L1-norm regularization) is preferable to Ridge (L2-norm regularization) it can lead to ”feature selection” (Bhattacharyya, 2018) This forces our weights vector to be sparse (</a:t>
            </a:r>
            <a:r>
              <a:rPr lang="en-US" sz="2400" dirty="0" err="1"/>
              <a:t>ie</a:t>
            </a:r>
            <a:r>
              <a:rPr lang="en-US" sz="2400" dirty="0"/>
              <a:t>. sends weights to zero rather than near zero as demonstrated to the right). This is the constraint that enables us to solve our underdetermined linear system.</a:t>
            </a:r>
          </a:p>
          <a:p>
            <a:pPr marL="0" indent="0">
              <a:buNone/>
            </a:pPr>
            <a:endParaRPr lang="en-US" sz="2400" dirty="0"/>
          </a:p>
        </p:txBody>
      </p:sp>
      <p:sp>
        <p:nvSpPr>
          <p:cNvPr id="1031" name="Rectangle 103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asso and Ridge Regression in Python Tutorial | DataCamp">
            <a:extLst>
              <a:ext uri="{FF2B5EF4-FFF2-40B4-BE49-F238E27FC236}">
                <a16:creationId xmlns:a16="http://schemas.microsoft.com/office/drawing/2014/main" id="{4170E7C5-1BE5-FC9B-E44E-1193B51448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561385"/>
            <a:ext cx="6019331" cy="3731984"/>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08C132-E686-5471-1798-46634A06645B}"/>
              </a:ext>
            </a:extLst>
          </p:cNvPr>
          <p:cNvSpPr txBox="1"/>
          <p:nvPr/>
        </p:nvSpPr>
        <p:spPr>
          <a:xfrm>
            <a:off x="6075187" y="6383273"/>
            <a:ext cx="5632599" cy="276999"/>
          </a:xfrm>
          <a:prstGeom prst="rect">
            <a:avLst/>
          </a:prstGeom>
          <a:noFill/>
        </p:spPr>
        <p:txBody>
          <a:bodyPr wrap="square" rtlCol="0">
            <a:spAutoFit/>
          </a:bodyPr>
          <a:lstStyle/>
          <a:p>
            <a:r>
              <a:rPr lang="en-US" sz="1200" dirty="0"/>
              <a:t>Source: https://</a:t>
            </a:r>
            <a:r>
              <a:rPr lang="en-US" sz="1200" dirty="0" err="1"/>
              <a:t>www.datacamp.com</a:t>
            </a:r>
            <a:r>
              <a:rPr lang="en-US" sz="1200" dirty="0"/>
              <a:t>/tutorial/tutorial-lasso-ridge-regression</a:t>
            </a:r>
          </a:p>
        </p:txBody>
      </p:sp>
    </p:spTree>
    <p:extLst>
      <p:ext uri="{BB962C8B-B14F-4D97-AF65-F5344CB8AC3E}">
        <p14:creationId xmlns:p14="http://schemas.microsoft.com/office/powerpoint/2010/main" val="1985069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7F9661-1C8F-1038-BCD8-AF3BA962BD6F}"/>
              </a:ext>
            </a:extLst>
          </p:cNvPr>
          <p:cNvPicPr>
            <a:picLocks noChangeAspect="1"/>
          </p:cNvPicPr>
          <p:nvPr/>
        </p:nvPicPr>
        <p:blipFill>
          <a:blip r:embed="rId2"/>
          <a:stretch>
            <a:fillRect/>
          </a:stretch>
        </p:blipFill>
        <p:spPr>
          <a:xfrm>
            <a:off x="8535774" y="2408279"/>
            <a:ext cx="3656226" cy="807510"/>
          </a:xfrm>
          <a:prstGeom prst="rect">
            <a:avLst/>
          </a:prstGeom>
        </p:spPr>
      </p:pic>
      <p:sp>
        <p:nvSpPr>
          <p:cNvPr id="2" name="Title 1">
            <a:extLst>
              <a:ext uri="{FF2B5EF4-FFF2-40B4-BE49-F238E27FC236}">
                <a16:creationId xmlns:a16="http://schemas.microsoft.com/office/drawing/2014/main" id="{FB39698C-9A13-4F95-2320-E332B8D83BCA}"/>
              </a:ext>
            </a:extLst>
          </p:cNvPr>
          <p:cNvSpPr>
            <a:spLocks noGrp="1"/>
          </p:cNvSpPr>
          <p:nvPr>
            <p:ph type="title"/>
          </p:nvPr>
        </p:nvSpPr>
        <p:spPr>
          <a:xfrm>
            <a:off x="442885" y="224444"/>
            <a:ext cx="10515600" cy="1325563"/>
          </a:xfrm>
        </p:spPr>
        <p:txBody>
          <a:bodyPr/>
          <a:lstStyle/>
          <a:p>
            <a:r>
              <a:rPr lang="en-US" dirty="0"/>
              <a:t>How LASSO (</a:t>
            </a:r>
            <a:r>
              <a:rPr lang="en-US" dirty="0" err="1"/>
              <a:t>Tibshirani</a:t>
            </a:r>
            <a:r>
              <a:rPr lang="en-US" dirty="0"/>
              <a:t>, 1996)?</a:t>
            </a:r>
          </a:p>
        </p:txBody>
      </p:sp>
      <p:sp>
        <p:nvSpPr>
          <p:cNvPr id="3" name="Content Placeholder 2">
            <a:extLst>
              <a:ext uri="{FF2B5EF4-FFF2-40B4-BE49-F238E27FC236}">
                <a16:creationId xmlns:a16="http://schemas.microsoft.com/office/drawing/2014/main" id="{0A27DB6E-C5B0-D579-0433-5C9390460F7E}"/>
              </a:ext>
            </a:extLst>
          </p:cNvPr>
          <p:cNvSpPr>
            <a:spLocks noGrp="1"/>
          </p:cNvSpPr>
          <p:nvPr>
            <p:ph idx="1"/>
          </p:nvPr>
        </p:nvSpPr>
        <p:spPr>
          <a:xfrm>
            <a:off x="442885" y="1379913"/>
            <a:ext cx="8298344" cy="5253643"/>
          </a:xfrm>
        </p:spPr>
        <p:txBody>
          <a:bodyPr>
            <a:normAutofit fontScale="92500" lnSpcReduction="10000"/>
          </a:bodyPr>
          <a:lstStyle/>
          <a:p>
            <a:pPr marL="0" indent="0">
              <a:buNone/>
            </a:pPr>
            <a:r>
              <a:rPr lang="en-US" dirty="0"/>
              <a:t>LASSO aims to minimize the sum of the error and the magnitude of the weights (times a regularization constant) when determining appropriate weights. The equation to the right is the exact equation that is minimized in </a:t>
            </a:r>
            <a:r>
              <a:rPr lang="en-US" dirty="0" err="1"/>
              <a:t>sklearn’s</a:t>
            </a:r>
            <a:r>
              <a:rPr lang="en-US" dirty="0"/>
              <a:t> LASSO package that I used for this project. Once the weights are generated, we simply multiply by the original basis vector matrix to obtain the predictions for all pixels. But we only use these predictions for the unsensed pixels because we already know the sensed ones and don’t want to lose that information. I decided to leave the “constant” basis vector in the matrix as a test to see if the image reconstruction would work this way. It did work and so there was nothing more for me to do with the constant. However, the main issue one can run into is that regularization constrains the intercept to a small value when often a large one is needed for an accurate model fit.</a:t>
            </a:r>
          </a:p>
        </p:txBody>
      </p:sp>
      <p:sp>
        <p:nvSpPr>
          <p:cNvPr id="7" name="TextBox 6">
            <a:extLst>
              <a:ext uri="{FF2B5EF4-FFF2-40B4-BE49-F238E27FC236}">
                <a16:creationId xmlns:a16="http://schemas.microsoft.com/office/drawing/2014/main" id="{A446ADE2-9B31-E348-E5EC-815E55C89749}"/>
              </a:ext>
            </a:extLst>
          </p:cNvPr>
          <p:cNvSpPr txBox="1"/>
          <p:nvPr/>
        </p:nvSpPr>
        <p:spPr>
          <a:xfrm>
            <a:off x="8956437" y="3123456"/>
            <a:ext cx="2558935" cy="184666"/>
          </a:xfrm>
          <a:prstGeom prst="rect">
            <a:avLst/>
          </a:prstGeom>
          <a:noFill/>
        </p:spPr>
        <p:txBody>
          <a:bodyPr wrap="square" rtlCol="0">
            <a:spAutoFit/>
          </a:bodyPr>
          <a:lstStyle/>
          <a:p>
            <a:r>
              <a:rPr lang="en-US" sz="600" dirty="0"/>
              <a:t>Source: https://scikit-</a:t>
            </a:r>
            <a:r>
              <a:rPr lang="en-US" sz="600" dirty="0" err="1"/>
              <a:t>learn.org</a:t>
            </a:r>
            <a:r>
              <a:rPr lang="en-US" sz="600" dirty="0"/>
              <a:t>/stable/modules/</a:t>
            </a:r>
            <a:r>
              <a:rPr lang="en-US" sz="600" dirty="0" err="1"/>
              <a:t>linear_model.html#lasso</a:t>
            </a:r>
            <a:endParaRPr lang="en-US" sz="600" dirty="0"/>
          </a:p>
        </p:txBody>
      </p:sp>
    </p:spTree>
    <p:extLst>
      <p:ext uri="{BB962C8B-B14F-4D97-AF65-F5344CB8AC3E}">
        <p14:creationId xmlns:p14="http://schemas.microsoft.com/office/powerpoint/2010/main" val="1718650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83A898-87D0-593A-13FA-F3FD22AFADBA}"/>
              </a:ext>
            </a:extLst>
          </p:cNvPr>
          <p:cNvSpPr>
            <a:spLocks noGrp="1"/>
          </p:cNvSpPr>
          <p:nvPr>
            <p:ph type="title"/>
          </p:nvPr>
        </p:nvSpPr>
        <p:spPr>
          <a:xfrm>
            <a:off x="630936" y="640080"/>
            <a:ext cx="4818888" cy="1481328"/>
          </a:xfrm>
        </p:spPr>
        <p:txBody>
          <a:bodyPr anchor="b">
            <a:normAutofit/>
          </a:bodyPr>
          <a:lstStyle/>
          <a:p>
            <a:r>
              <a:rPr lang="en-US" sz="5400"/>
              <a:t>Why Filtering?</a:t>
            </a:r>
          </a:p>
        </p:txBody>
      </p:sp>
      <p:sp>
        <p:nvSpPr>
          <p:cNvPr id="205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09B7B3-0CED-7BB5-656A-30A231CBD991}"/>
              </a:ext>
            </a:extLst>
          </p:cNvPr>
          <p:cNvSpPr>
            <a:spLocks noGrp="1"/>
          </p:cNvSpPr>
          <p:nvPr>
            <p:ph idx="1"/>
          </p:nvPr>
        </p:nvSpPr>
        <p:spPr>
          <a:xfrm>
            <a:off x="630936" y="2660904"/>
            <a:ext cx="9784816" cy="3547872"/>
          </a:xfrm>
        </p:spPr>
        <p:txBody>
          <a:bodyPr anchor="t">
            <a:normAutofit lnSpcReduction="10000"/>
          </a:bodyPr>
          <a:lstStyle/>
          <a:p>
            <a:pPr marL="0" indent="0">
              <a:buNone/>
            </a:pPr>
            <a:r>
              <a:rPr lang="en-US" sz="3200" dirty="0"/>
              <a:t>Filtering is necessary to offset the effect of unwanted noise and variance. In effect, filtering “smooths out” an image. Since some of the predicted pixels may look choppy and discontinuous because they are far jumps from their neighbors, filtering ensures that the predictions will match more closely with their surroundings. In general, it brings a whole neighborhood of pixels closer to the same average value.</a:t>
            </a:r>
          </a:p>
        </p:txBody>
      </p:sp>
    </p:spTree>
    <p:extLst>
      <p:ext uri="{BB962C8B-B14F-4D97-AF65-F5344CB8AC3E}">
        <p14:creationId xmlns:p14="http://schemas.microsoft.com/office/powerpoint/2010/main" val="4293752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79FE82-7719-3562-65DA-9544C3A0995F}"/>
              </a:ext>
            </a:extLst>
          </p:cNvPr>
          <p:cNvSpPr>
            <a:spLocks noGrp="1"/>
          </p:cNvSpPr>
          <p:nvPr>
            <p:ph type="title"/>
          </p:nvPr>
        </p:nvSpPr>
        <p:spPr>
          <a:xfrm>
            <a:off x="643467" y="321734"/>
            <a:ext cx="10905066" cy="1135737"/>
          </a:xfrm>
        </p:spPr>
        <p:txBody>
          <a:bodyPr>
            <a:normAutofit/>
          </a:bodyPr>
          <a:lstStyle/>
          <a:p>
            <a:r>
              <a:rPr lang="en-US" sz="3600"/>
              <a:t>Why Median Filtering?</a:t>
            </a:r>
          </a:p>
        </p:txBody>
      </p:sp>
      <p:sp>
        <p:nvSpPr>
          <p:cNvPr id="3" name="Content Placeholder 2">
            <a:extLst>
              <a:ext uri="{FF2B5EF4-FFF2-40B4-BE49-F238E27FC236}">
                <a16:creationId xmlns:a16="http://schemas.microsoft.com/office/drawing/2014/main" id="{6DD56238-4FAB-C997-6229-C5594063A292}"/>
              </a:ext>
            </a:extLst>
          </p:cNvPr>
          <p:cNvSpPr>
            <a:spLocks noGrp="1"/>
          </p:cNvSpPr>
          <p:nvPr>
            <p:ph idx="1"/>
          </p:nvPr>
        </p:nvSpPr>
        <p:spPr>
          <a:xfrm>
            <a:off x="604580" y="1457471"/>
            <a:ext cx="4322607" cy="4393982"/>
          </a:xfrm>
        </p:spPr>
        <p:txBody>
          <a:bodyPr>
            <a:normAutofit/>
          </a:bodyPr>
          <a:lstStyle/>
          <a:p>
            <a:pPr marL="0" indent="0">
              <a:buNone/>
            </a:pPr>
            <a:r>
              <a:rPr lang="en-US" sz="1700" dirty="0"/>
              <a:t>Median filtering replaces each pixel in the image with the median value of its surrounding pixels. For this project, we used the surrounding 3x3 grid to calculate the desired, filtered value. Median filtering is better than frequency filters for this project because in general, it does a better job of smoothing out “spiky noise.” In our reconstructions we get many spikes because we are filling in unknown pixels. Using the median ensures that outliers won’t have a massive impact on the filtered pixels (Fisher et al., 2003). Also, since the median is likely to be equal to the value of one of its neighboring pixels, we get the sense of a smooth image. Further, this helps maintain sharp edges in the image.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2" descr="Median Filtering - Computer Vision Website Header">
            <a:extLst>
              <a:ext uri="{FF2B5EF4-FFF2-40B4-BE49-F238E27FC236}">
                <a16:creationId xmlns:a16="http://schemas.microsoft.com/office/drawing/2014/main" id="{6132333E-0273-CC76-D417-0CC3241AD4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4418" y="1454283"/>
            <a:ext cx="6253212" cy="417704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54907626-D6E6-0F67-B614-62D9CF886D16}"/>
              </a:ext>
            </a:extLst>
          </p:cNvPr>
          <p:cNvSpPr txBox="1"/>
          <p:nvPr/>
        </p:nvSpPr>
        <p:spPr>
          <a:xfrm>
            <a:off x="5334208" y="5642601"/>
            <a:ext cx="6253212" cy="417704"/>
          </a:xfrm>
          <a:prstGeom prst="rect">
            <a:avLst/>
          </a:prstGeom>
          <a:solidFill>
            <a:srgbClr val="000000">
              <a:alpha val="50000"/>
            </a:srgbClr>
          </a:solidFill>
          <a:ln>
            <a:noFill/>
          </a:ln>
        </p:spPr>
        <p:txBody>
          <a:bodyPr wrap="square" rtlCol="0">
            <a:noAutofit/>
          </a:bodyPr>
          <a:lstStyle/>
          <a:p>
            <a:pPr algn="ctr">
              <a:spcAft>
                <a:spcPts val="600"/>
              </a:spcAft>
            </a:pPr>
            <a:r>
              <a:rPr lang="en-US" sz="1300">
                <a:solidFill>
                  <a:srgbClr val="FFFFFF"/>
                </a:solidFill>
              </a:rPr>
              <a:t>Source: http://</a:t>
            </a:r>
            <a:r>
              <a:rPr lang="en-US" sz="1300" err="1">
                <a:solidFill>
                  <a:srgbClr val="FFFFFF"/>
                </a:solidFill>
              </a:rPr>
              <a:t>www.southampton.ac.uk</a:t>
            </a:r>
            <a:r>
              <a:rPr lang="en-US" sz="1300">
                <a:solidFill>
                  <a:srgbClr val="FFFFFF"/>
                </a:solidFill>
              </a:rPr>
              <a:t>/~msn/book/</a:t>
            </a:r>
            <a:r>
              <a:rPr lang="en-US" sz="1300" err="1">
                <a:solidFill>
                  <a:srgbClr val="FFFFFF"/>
                </a:solidFill>
              </a:rPr>
              <a:t>new_demo</a:t>
            </a:r>
            <a:r>
              <a:rPr lang="en-US" sz="1300">
                <a:solidFill>
                  <a:srgbClr val="FFFFFF"/>
                </a:solidFill>
              </a:rPr>
              <a:t>/median/</a:t>
            </a:r>
          </a:p>
        </p:txBody>
      </p:sp>
    </p:spTree>
    <p:extLst>
      <p:ext uri="{BB962C8B-B14F-4D97-AF65-F5344CB8AC3E}">
        <p14:creationId xmlns:p14="http://schemas.microsoft.com/office/powerpoint/2010/main" val="2939185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9BFBF2-0F02-5541-149D-2DA34FE23ED1}"/>
              </a:ext>
            </a:extLst>
          </p:cNvPr>
          <p:cNvSpPr>
            <a:spLocks noGrp="1"/>
          </p:cNvSpPr>
          <p:nvPr>
            <p:ph type="title"/>
          </p:nvPr>
        </p:nvSpPr>
        <p:spPr>
          <a:xfrm>
            <a:off x="643467" y="321734"/>
            <a:ext cx="10905066" cy="1135737"/>
          </a:xfrm>
        </p:spPr>
        <p:txBody>
          <a:bodyPr>
            <a:normAutofit/>
          </a:bodyPr>
          <a:lstStyle/>
          <a:p>
            <a:r>
              <a:rPr lang="en-US" sz="3600"/>
              <a:t>The Regularization Parameter</a:t>
            </a:r>
          </a:p>
        </p:txBody>
      </p:sp>
      <p:sp>
        <p:nvSpPr>
          <p:cNvPr id="3" name="Content Placeholder 2">
            <a:extLst>
              <a:ext uri="{FF2B5EF4-FFF2-40B4-BE49-F238E27FC236}">
                <a16:creationId xmlns:a16="http://schemas.microsoft.com/office/drawing/2014/main" id="{CE0A9D30-CFBF-E103-4846-F95EDFAEA124}"/>
              </a:ext>
            </a:extLst>
          </p:cNvPr>
          <p:cNvSpPr>
            <a:spLocks noGrp="1"/>
          </p:cNvSpPr>
          <p:nvPr>
            <p:ph idx="1"/>
          </p:nvPr>
        </p:nvSpPr>
        <p:spPr>
          <a:xfrm>
            <a:off x="1037031" y="1766935"/>
            <a:ext cx="4645312" cy="4852141"/>
          </a:xfrm>
        </p:spPr>
        <p:txBody>
          <a:bodyPr>
            <a:normAutofit fontScale="92500" lnSpcReduction="20000"/>
          </a:bodyPr>
          <a:lstStyle/>
          <a:p>
            <a:pPr marL="0" indent="0">
              <a:buNone/>
            </a:pPr>
            <a:r>
              <a:rPr lang="en-US" sz="2400" dirty="0"/>
              <a:t>I had trouble finding a trend in my regularization parameters (alphas). However, one may expect alpha to be greater in more complicated image blocks and/or blocks that cause greater model variance. The purpose of regularization is to reduce overfitting. This is more likely to occur in complicated parts of the photo where a complex model could reduce error by fitting excessively to the noise. This results in a greater regularization parameter because the larger the alpha, the more we try to minimize the weights, driving them towards zero. This trend could be seen in comparing different values of S. As the number of sensed pixels decreased, (less information and complexity), the alphas also decreased.</a:t>
            </a:r>
          </a:p>
        </p:txBody>
      </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hart&#10;&#10;Description automatically generated">
            <a:extLst>
              <a:ext uri="{FF2B5EF4-FFF2-40B4-BE49-F238E27FC236}">
                <a16:creationId xmlns:a16="http://schemas.microsoft.com/office/drawing/2014/main" id="{D3A58826-5F68-AD60-EB68-96C77F37AF70}"/>
              </a:ext>
            </a:extLst>
          </p:cNvPr>
          <p:cNvPicPr>
            <a:picLocks noChangeAspect="1"/>
          </p:cNvPicPr>
          <p:nvPr/>
        </p:nvPicPr>
        <p:blipFill>
          <a:blip r:embed="rId2"/>
          <a:stretch>
            <a:fillRect/>
          </a:stretch>
        </p:blipFill>
        <p:spPr>
          <a:xfrm>
            <a:off x="5889788" y="1779204"/>
            <a:ext cx="5815856" cy="4361892"/>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675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4D7128-FDFD-F567-EF17-221696342AC5}"/>
              </a:ext>
            </a:extLst>
          </p:cNvPr>
          <p:cNvSpPr>
            <a:spLocks noGrp="1"/>
          </p:cNvSpPr>
          <p:nvPr>
            <p:ph type="title"/>
          </p:nvPr>
        </p:nvSpPr>
        <p:spPr>
          <a:xfrm>
            <a:off x="838200" y="154836"/>
            <a:ext cx="10515600" cy="1110537"/>
          </a:xfrm>
        </p:spPr>
        <p:txBody>
          <a:bodyPr vert="horz" lIns="91440" tIns="45720" rIns="91440" bIns="45720" rtlCol="0" anchor="ctr">
            <a:normAutofit/>
          </a:bodyPr>
          <a:lstStyle/>
          <a:p>
            <a:r>
              <a:rPr lang="en-US" sz="5200" kern="1200" dirty="0">
                <a:solidFill>
                  <a:schemeClr val="tx1"/>
                </a:solidFill>
                <a:latin typeface="+mj-lt"/>
                <a:ea typeface="+mj-ea"/>
                <a:cs typeface="+mj-cs"/>
              </a:rPr>
              <a:t>Boat Compressions</a:t>
            </a:r>
          </a:p>
        </p:txBody>
      </p:sp>
      <p:pic>
        <p:nvPicPr>
          <p:cNvPr id="5" name="Content Placeholder 4" descr="Chart&#10;&#10;Description automatically generated">
            <a:extLst>
              <a:ext uri="{FF2B5EF4-FFF2-40B4-BE49-F238E27FC236}">
                <a16:creationId xmlns:a16="http://schemas.microsoft.com/office/drawing/2014/main" id="{48AEDA4F-A068-D96F-97A7-9920E09498BA}"/>
              </a:ext>
            </a:extLst>
          </p:cNvPr>
          <p:cNvPicPr>
            <a:picLocks noGrp="1" noChangeAspect="1"/>
          </p:cNvPicPr>
          <p:nvPr>
            <p:ph idx="1"/>
          </p:nvPr>
        </p:nvPicPr>
        <p:blipFill>
          <a:blip r:embed="rId2"/>
          <a:stretch>
            <a:fillRect/>
          </a:stretch>
        </p:blipFill>
        <p:spPr>
          <a:xfrm>
            <a:off x="8926286" y="4210415"/>
            <a:ext cx="3479547" cy="2609661"/>
          </a:xfrm>
          <a:prstGeom prst="rect">
            <a:avLst/>
          </a:prstGeom>
        </p:spPr>
      </p:pic>
      <p:pic>
        <p:nvPicPr>
          <p:cNvPr id="7" name="Picture 6" descr="Chart, scatter chart&#10;&#10;Description automatically generated">
            <a:extLst>
              <a:ext uri="{FF2B5EF4-FFF2-40B4-BE49-F238E27FC236}">
                <a16:creationId xmlns:a16="http://schemas.microsoft.com/office/drawing/2014/main" id="{6DAAC005-DE51-69AE-4439-5C036D540DE2}"/>
              </a:ext>
            </a:extLst>
          </p:cNvPr>
          <p:cNvPicPr>
            <a:picLocks noChangeAspect="1"/>
          </p:cNvPicPr>
          <p:nvPr/>
        </p:nvPicPr>
        <p:blipFill>
          <a:blip r:embed="rId3"/>
          <a:stretch>
            <a:fillRect/>
          </a:stretch>
        </p:blipFill>
        <p:spPr>
          <a:xfrm>
            <a:off x="5850566" y="4210415"/>
            <a:ext cx="3479547" cy="2609661"/>
          </a:xfrm>
          <a:prstGeom prst="rect">
            <a:avLst/>
          </a:prstGeom>
        </p:spPr>
      </p:pic>
      <p:pic>
        <p:nvPicPr>
          <p:cNvPr id="15" name="Picture 14" descr="Chart&#10;&#10;Description automatically generated">
            <a:extLst>
              <a:ext uri="{FF2B5EF4-FFF2-40B4-BE49-F238E27FC236}">
                <a16:creationId xmlns:a16="http://schemas.microsoft.com/office/drawing/2014/main" id="{334BCA0A-03DB-A2EE-C710-EB620CEECF49}"/>
              </a:ext>
            </a:extLst>
          </p:cNvPr>
          <p:cNvPicPr>
            <a:picLocks noChangeAspect="1"/>
          </p:cNvPicPr>
          <p:nvPr/>
        </p:nvPicPr>
        <p:blipFill>
          <a:blip r:embed="rId4"/>
          <a:stretch>
            <a:fillRect/>
          </a:stretch>
        </p:blipFill>
        <p:spPr>
          <a:xfrm>
            <a:off x="2849335" y="1553953"/>
            <a:ext cx="3479547" cy="2609661"/>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E6D0698D-86F6-B410-1382-F3E824E28501}"/>
              </a:ext>
            </a:extLst>
          </p:cNvPr>
          <p:cNvPicPr>
            <a:picLocks noChangeAspect="1"/>
          </p:cNvPicPr>
          <p:nvPr/>
        </p:nvPicPr>
        <p:blipFill>
          <a:blip r:embed="rId5"/>
          <a:stretch>
            <a:fillRect/>
          </a:stretch>
        </p:blipFill>
        <p:spPr>
          <a:xfrm>
            <a:off x="2849335" y="4199529"/>
            <a:ext cx="3479547" cy="2609661"/>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721625A5-4A01-E681-4013-C3DBC4AB52F2}"/>
              </a:ext>
            </a:extLst>
          </p:cNvPr>
          <p:cNvPicPr>
            <a:picLocks noChangeAspect="1"/>
          </p:cNvPicPr>
          <p:nvPr/>
        </p:nvPicPr>
        <p:blipFill>
          <a:blip r:embed="rId6"/>
          <a:stretch>
            <a:fillRect/>
          </a:stretch>
        </p:blipFill>
        <p:spPr>
          <a:xfrm>
            <a:off x="5860210" y="1553953"/>
            <a:ext cx="3479547" cy="2609661"/>
          </a:xfrm>
          <a:prstGeom prst="rect">
            <a:avLst/>
          </a:prstGeom>
        </p:spPr>
      </p:pic>
      <p:pic>
        <p:nvPicPr>
          <p:cNvPr id="11" name="Picture 10" descr="Graphical user interface, chart&#10;&#10;Description automatically generated">
            <a:extLst>
              <a:ext uri="{FF2B5EF4-FFF2-40B4-BE49-F238E27FC236}">
                <a16:creationId xmlns:a16="http://schemas.microsoft.com/office/drawing/2014/main" id="{2A7E70BB-2A12-B63C-3336-8F0C53A7B49C}"/>
              </a:ext>
            </a:extLst>
          </p:cNvPr>
          <p:cNvPicPr>
            <a:picLocks noChangeAspect="1"/>
          </p:cNvPicPr>
          <p:nvPr/>
        </p:nvPicPr>
        <p:blipFill>
          <a:blip r:embed="rId7"/>
          <a:stretch>
            <a:fillRect/>
          </a:stretch>
        </p:blipFill>
        <p:spPr>
          <a:xfrm>
            <a:off x="8926286" y="1600754"/>
            <a:ext cx="3479547" cy="2609661"/>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18E177A-2D7C-1AB7-926C-38B997E65CA3}"/>
                  </a:ext>
                </a:extLst>
              </p:cNvPr>
              <p:cNvSpPr txBox="1"/>
              <p:nvPr/>
            </p:nvSpPr>
            <p:spPr>
              <a:xfrm>
                <a:off x="221013" y="2415338"/>
                <a:ext cx="2909454" cy="3532762"/>
              </a:xfrm>
              <a:prstGeom prst="rect">
                <a:avLst/>
              </a:prstGeom>
              <a:noFill/>
            </p:spPr>
            <p:txBody>
              <a:bodyPr wrap="square" rtlCol="0">
                <a:spAutoFit/>
              </a:bodyPr>
              <a:lstStyle/>
              <a:p>
                <a:r>
                  <a:rPr lang="en-US" dirty="0"/>
                  <a:t>Pictured to the right are the original boat image and its representation at different levels of simulated compression. S is the number of pixels that are maintained for every K x K image block in the overall picture. So, the proportion of sensed pixels in a given compressed picture is given by the equation </a:t>
                </a:r>
                <a14:m>
                  <m:oMath xmlns:m="http://schemas.openxmlformats.org/officeDocument/2006/math">
                    <m:r>
                      <m:rPr>
                        <m:sty m:val="p"/>
                      </m:rPr>
                      <a:rPr lang="en-US">
                        <a:latin typeface="Cambria Math" panose="02040503050406030204" pitchFamily="18" charset="0"/>
                      </a:rPr>
                      <m:t>p</m:t>
                    </m:r>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𝑆</m:t>
                        </m:r>
                      </m:num>
                      <m:den>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2</m:t>
                            </m:r>
                          </m:sup>
                        </m:sSup>
                      </m:den>
                    </m:f>
                  </m:oMath>
                </a14:m>
                <a:r>
                  <a:rPr lang="en-US" dirty="0"/>
                  <a:t> .</a:t>
                </a:r>
              </a:p>
            </p:txBody>
          </p:sp>
        </mc:Choice>
        <mc:Fallback>
          <p:sp>
            <p:nvSpPr>
              <p:cNvPr id="16" name="TextBox 15">
                <a:extLst>
                  <a:ext uri="{FF2B5EF4-FFF2-40B4-BE49-F238E27FC236}">
                    <a16:creationId xmlns:a16="http://schemas.microsoft.com/office/drawing/2014/main" id="{518E177A-2D7C-1AB7-926C-38B997E65CA3}"/>
                  </a:ext>
                </a:extLst>
              </p:cNvPr>
              <p:cNvSpPr txBox="1">
                <a:spLocks noRot="1" noChangeAspect="1" noMove="1" noResize="1" noEditPoints="1" noAdjustHandles="1" noChangeArrowheads="1" noChangeShapeType="1" noTextEdit="1"/>
              </p:cNvSpPr>
              <p:nvPr/>
            </p:nvSpPr>
            <p:spPr>
              <a:xfrm>
                <a:off x="221013" y="2415338"/>
                <a:ext cx="2909454" cy="3532762"/>
              </a:xfrm>
              <a:prstGeom prst="rect">
                <a:avLst/>
              </a:prstGeom>
              <a:blipFill>
                <a:blip r:embed="rId8"/>
                <a:stretch>
                  <a:fillRect l="-1739" t="-717" r="-3043"/>
                </a:stretch>
              </a:blipFill>
            </p:spPr>
            <p:txBody>
              <a:bodyPr/>
              <a:lstStyle/>
              <a:p>
                <a:r>
                  <a:rPr lang="en-US">
                    <a:noFill/>
                  </a:rPr>
                  <a:t> </a:t>
                </a:r>
              </a:p>
            </p:txBody>
          </p:sp>
        </mc:Fallback>
      </mc:AlternateContent>
    </p:spTree>
    <p:extLst>
      <p:ext uri="{BB962C8B-B14F-4D97-AF65-F5344CB8AC3E}">
        <p14:creationId xmlns:p14="http://schemas.microsoft.com/office/powerpoint/2010/main" val="524279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FD96-6397-32E0-B3D6-F326C96DF113}"/>
              </a:ext>
            </a:extLst>
          </p:cNvPr>
          <p:cNvSpPr>
            <a:spLocks noGrp="1"/>
          </p:cNvSpPr>
          <p:nvPr>
            <p:ph type="title"/>
          </p:nvPr>
        </p:nvSpPr>
        <p:spPr/>
        <p:txBody>
          <a:bodyPr/>
          <a:lstStyle/>
          <a:p>
            <a:r>
              <a:rPr lang="en-US" dirty="0"/>
              <a:t>MSE vs. Sensed Pixels</a:t>
            </a:r>
          </a:p>
        </p:txBody>
      </p:sp>
      <p:sp>
        <p:nvSpPr>
          <p:cNvPr id="3" name="Content Placeholder 2">
            <a:extLst>
              <a:ext uri="{FF2B5EF4-FFF2-40B4-BE49-F238E27FC236}">
                <a16:creationId xmlns:a16="http://schemas.microsoft.com/office/drawing/2014/main" id="{E63DA7C9-E28F-48E3-DACA-44DFD9359F85}"/>
              </a:ext>
            </a:extLst>
          </p:cNvPr>
          <p:cNvSpPr>
            <a:spLocks noGrp="1"/>
          </p:cNvSpPr>
          <p:nvPr>
            <p:ph idx="1"/>
          </p:nvPr>
        </p:nvSpPr>
        <p:spPr>
          <a:xfrm>
            <a:off x="838200" y="1825625"/>
            <a:ext cx="6384235" cy="4351338"/>
          </a:xfrm>
        </p:spPr>
        <p:txBody>
          <a:bodyPr>
            <a:normAutofit lnSpcReduction="10000"/>
          </a:bodyPr>
          <a:lstStyle/>
          <a:p>
            <a:pPr marL="0" indent="0">
              <a:buNone/>
            </a:pPr>
            <a:r>
              <a:rPr lang="en-US" dirty="0"/>
              <a:t>As the number of sensed pixels in a block increase, MSE decreases. This makes sense for two reasons. First, for the S sensed pixels, our MSE will be zero (pre-filter). So, as we get more sensed pixels, we anticipate having less error. Second, when we have more sensed pixels, we can generate better predictions for the unsensed pixels and more accurate weights in the basis vector matrix. With more information, our linear system is “less indeterminate” so to speak.</a:t>
            </a:r>
          </a:p>
        </p:txBody>
      </p:sp>
      <p:pic>
        <p:nvPicPr>
          <p:cNvPr id="4" name="Picture 3" descr="Chart, line chart&#10;&#10;Description automatically generated">
            <a:extLst>
              <a:ext uri="{FF2B5EF4-FFF2-40B4-BE49-F238E27FC236}">
                <a16:creationId xmlns:a16="http://schemas.microsoft.com/office/drawing/2014/main" id="{074D824B-5C60-D272-859A-FE5C5FEEDA5B}"/>
              </a:ext>
            </a:extLst>
          </p:cNvPr>
          <p:cNvPicPr>
            <a:picLocks noChangeAspect="1"/>
          </p:cNvPicPr>
          <p:nvPr/>
        </p:nvPicPr>
        <p:blipFill rotWithShape="1">
          <a:blip r:embed="rId2"/>
          <a:srcRect t="6181" r="2" b="13"/>
          <a:stretch/>
        </p:blipFill>
        <p:spPr>
          <a:xfrm>
            <a:off x="7407966" y="2466967"/>
            <a:ext cx="4361600" cy="3068653"/>
          </a:xfrm>
          <a:prstGeom prst="rect">
            <a:avLst/>
          </a:prstGeom>
        </p:spPr>
      </p:pic>
    </p:spTree>
    <p:extLst>
      <p:ext uri="{BB962C8B-B14F-4D97-AF65-F5344CB8AC3E}">
        <p14:creationId xmlns:p14="http://schemas.microsoft.com/office/powerpoint/2010/main" val="2177329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A769-D75A-BDFF-40F0-975743FE50B4}"/>
              </a:ext>
            </a:extLst>
          </p:cNvPr>
          <p:cNvSpPr>
            <a:spLocks noGrp="1"/>
          </p:cNvSpPr>
          <p:nvPr>
            <p:ph type="title"/>
          </p:nvPr>
        </p:nvSpPr>
        <p:spPr/>
        <p:txBody>
          <a:bodyPr/>
          <a:lstStyle/>
          <a:p>
            <a:r>
              <a:rPr lang="en-US" dirty="0"/>
              <a:t>Median Filtering and the MSE</a:t>
            </a:r>
          </a:p>
        </p:txBody>
      </p:sp>
      <p:sp>
        <p:nvSpPr>
          <p:cNvPr id="3" name="Content Placeholder 2">
            <a:extLst>
              <a:ext uri="{FF2B5EF4-FFF2-40B4-BE49-F238E27FC236}">
                <a16:creationId xmlns:a16="http://schemas.microsoft.com/office/drawing/2014/main" id="{8001FEC5-7574-FEAE-95C5-B86290864516}"/>
              </a:ext>
            </a:extLst>
          </p:cNvPr>
          <p:cNvSpPr>
            <a:spLocks noGrp="1"/>
          </p:cNvSpPr>
          <p:nvPr>
            <p:ph idx="1"/>
          </p:nvPr>
        </p:nvSpPr>
        <p:spPr>
          <a:xfrm>
            <a:off x="838200" y="1690688"/>
            <a:ext cx="6530009" cy="4486275"/>
          </a:xfrm>
        </p:spPr>
        <p:txBody>
          <a:bodyPr/>
          <a:lstStyle/>
          <a:p>
            <a:pPr marL="0" indent="0">
              <a:buNone/>
            </a:pPr>
            <a:r>
              <a:rPr lang="en-US" dirty="0"/>
              <a:t>Generally, as seen in the graph to the right, median filtering decreases MSE. This is because it removes “spiky noise.” However, when S gets very large, median filtering can actually increase MSE. This is because median filtering alters all of the sensed pixels which initially had a MSE of 0. This makes their collective MSE nonzero. So, when there are lots of sensed pixels, we can worsen the MSE.</a:t>
            </a:r>
          </a:p>
        </p:txBody>
      </p:sp>
      <p:pic>
        <p:nvPicPr>
          <p:cNvPr id="4" name="Picture 3" descr="Chart, line chart&#10;&#10;Description automatically generated">
            <a:extLst>
              <a:ext uri="{FF2B5EF4-FFF2-40B4-BE49-F238E27FC236}">
                <a16:creationId xmlns:a16="http://schemas.microsoft.com/office/drawing/2014/main" id="{6048D4AD-7839-0437-8629-F979423F31D0}"/>
              </a:ext>
            </a:extLst>
          </p:cNvPr>
          <p:cNvPicPr>
            <a:picLocks noChangeAspect="1"/>
          </p:cNvPicPr>
          <p:nvPr/>
        </p:nvPicPr>
        <p:blipFill rotWithShape="1">
          <a:blip r:embed="rId2"/>
          <a:srcRect t="6355" r="2" b="2353"/>
          <a:stretch/>
        </p:blipFill>
        <p:spPr>
          <a:xfrm>
            <a:off x="7531658" y="2252869"/>
            <a:ext cx="4348177" cy="2977213"/>
          </a:xfrm>
          <a:prstGeom prst="rect">
            <a:avLst/>
          </a:prstGeom>
        </p:spPr>
      </p:pic>
    </p:spTree>
    <p:extLst>
      <p:ext uri="{BB962C8B-B14F-4D97-AF65-F5344CB8AC3E}">
        <p14:creationId xmlns:p14="http://schemas.microsoft.com/office/powerpoint/2010/main" val="163827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1BD3-0386-55BC-F472-C6F890C45972}"/>
              </a:ext>
            </a:extLst>
          </p:cNvPr>
          <p:cNvSpPr>
            <a:spLocks noGrp="1"/>
          </p:cNvSpPr>
          <p:nvPr>
            <p:ph type="title"/>
          </p:nvPr>
        </p:nvSpPr>
        <p:spPr/>
        <p:txBody>
          <a:bodyPr/>
          <a:lstStyle/>
          <a:p>
            <a:r>
              <a:rPr lang="en-US" dirty="0"/>
              <a:t>Collaborations</a:t>
            </a:r>
          </a:p>
        </p:txBody>
      </p:sp>
      <p:sp>
        <p:nvSpPr>
          <p:cNvPr id="3" name="Content Placeholder 2">
            <a:extLst>
              <a:ext uri="{FF2B5EF4-FFF2-40B4-BE49-F238E27FC236}">
                <a16:creationId xmlns:a16="http://schemas.microsoft.com/office/drawing/2014/main" id="{7FD75012-3FEC-166E-16E9-53EB8AD4F249}"/>
              </a:ext>
            </a:extLst>
          </p:cNvPr>
          <p:cNvSpPr>
            <a:spLocks noGrp="1"/>
          </p:cNvSpPr>
          <p:nvPr>
            <p:ph idx="1"/>
          </p:nvPr>
        </p:nvSpPr>
        <p:spPr/>
        <p:txBody>
          <a:bodyPr/>
          <a:lstStyle/>
          <a:p>
            <a:r>
              <a:rPr lang="en-US" dirty="0"/>
              <a:t>Zion and I discussed our MSE curves and alpha grids. We shared the general shape and trends in these plots to get a sense of if we were proceeding correctly.</a:t>
            </a:r>
          </a:p>
          <a:p>
            <a:r>
              <a:rPr lang="en-US" dirty="0"/>
              <a:t>Mark and I talked about median filtering and how it was possible for this to increase the MSE.</a:t>
            </a:r>
          </a:p>
          <a:p>
            <a:r>
              <a:rPr lang="en-US" dirty="0"/>
              <a:t>Danny and I covered various strategies for the intercept in LASSO. I showed him that my recovery was still functioning without any additional thought given to the intercept. Nonetheless, he told me his strategy for removing and reincorporating the constant into the basis matrix to avoid the plights of the intercept.</a:t>
            </a:r>
          </a:p>
          <a:p>
            <a:endParaRPr lang="en-US" dirty="0"/>
          </a:p>
        </p:txBody>
      </p:sp>
    </p:spTree>
    <p:extLst>
      <p:ext uri="{BB962C8B-B14F-4D97-AF65-F5344CB8AC3E}">
        <p14:creationId xmlns:p14="http://schemas.microsoft.com/office/powerpoint/2010/main" val="2943948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A9E3CA-DEE2-ED07-9AA9-6B993BAAEB3F}"/>
              </a:ext>
            </a:extLst>
          </p:cNvPr>
          <p:cNvSpPr txBox="1"/>
          <p:nvPr/>
        </p:nvSpPr>
        <p:spPr>
          <a:xfrm>
            <a:off x="736600" y="495300"/>
            <a:ext cx="8686800" cy="769441"/>
          </a:xfrm>
          <a:prstGeom prst="rect">
            <a:avLst/>
          </a:prstGeom>
          <a:noFill/>
        </p:spPr>
        <p:txBody>
          <a:bodyPr wrap="square" rtlCol="0">
            <a:spAutoFit/>
          </a:bodyPr>
          <a:lstStyle/>
          <a:p>
            <a:r>
              <a:rPr lang="en-US" sz="4400" dirty="0">
                <a:latin typeface="+mj-lt"/>
              </a:rPr>
              <a:t>Checkpoint 1, Fishing Boat</a:t>
            </a:r>
          </a:p>
        </p:txBody>
      </p:sp>
      <p:pic>
        <p:nvPicPr>
          <p:cNvPr id="2" name="Content Placeholder 5" descr="Chart&#10;&#10;Description automatically generated with low confidence">
            <a:extLst>
              <a:ext uri="{FF2B5EF4-FFF2-40B4-BE49-F238E27FC236}">
                <a16:creationId xmlns:a16="http://schemas.microsoft.com/office/drawing/2014/main" id="{E981AE53-FEC1-F1DD-D437-F03CBD8B8E81}"/>
              </a:ext>
            </a:extLst>
          </p:cNvPr>
          <p:cNvPicPr>
            <a:picLocks noChangeAspect="1"/>
          </p:cNvPicPr>
          <p:nvPr/>
        </p:nvPicPr>
        <p:blipFill>
          <a:blip r:embed="rId2"/>
          <a:stretch>
            <a:fillRect/>
          </a:stretch>
        </p:blipFill>
        <p:spPr>
          <a:xfrm>
            <a:off x="8886481" y="4654684"/>
            <a:ext cx="2868470" cy="2151352"/>
          </a:xfrm>
          <a:prstGeom prst="rect">
            <a:avLst/>
          </a:prstGeom>
        </p:spPr>
      </p:pic>
      <p:pic>
        <p:nvPicPr>
          <p:cNvPr id="6" name="Content Placeholder 5" descr="A picture containing chart&#10;&#10;Description automatically generated">
            <a:extLst>
              <a:ext uri="{FF2B5EF4-FFF2-40B4-BE49-F238E27FC236}">
                <a16:creationId xmlns:a16="http://schemas.microsoft.com/office/drawing/2014/main" id="{AADD29D7-D1FA-BCE0-2B0E-CB947D26FF89}"/>
              </a:ext>
            </a:extLst>
          </p:cNvPr>
          <p:cNvPicPr>
            <a:picLocks noChangeAspect="1"/>
          </p:cNvPicPr>
          <p:nvPr/>
        </p:nvPicPr>
        <p:blipFill>
          <a:blip r:embed="rId3"/>
          <a:stretch>
            <a:fillRect/>
          </a:stretch>
        </p:blipFill>
        <p:spPr>
          <a:xfrm>
            <a:off x="4356271" y="4604422"/>
            <a:ext cx="2868470" cy="2151352"/>
          </a:xfrm>
          <a:prstGeom prst="rect">
            <a:avLst/>
          </a:prstGeom>
        </p:spPr>
      </p:pic>
      <p:pic>
        <p:nvPicPr>
          <p:cNvPr id="7" name="Content Placeholder 5" descr="A picture containing chart&#10;&#10;Description automatically generated">
            <a:extLst>
              <a:ext uri="{FF2B5EF4-FFF2-40B4-BE49-F238E27FC236}">
                <a16:creationId xmlns:a16="http://schemas.microsoft.com/office/drawing/2014/main" id="{B8093122-A0AA-AAA3-8E0F-5C57E9751FF7}"/>
              </a:ext>
            </a:extLst>
          </p:cNvPr>
          <p:cNvPicPr>
            <a:picLocks noChangeAspect="1"/>
          </p:cNvPicPr>
          <p:nvPr/>
        </p:nvPicPr>
        <p:blipFill>
          <a:blip r:embed="rId4"/>
          <a:stretch>
            <a:fillRect/>
          </a:stretch>
        </p:blipFill>
        <p:spPr>
          <a:xfrm>
            <a:off x="9682061" y="2036182"/>
            <a:ext cx="2868470" cy="2151352"/>
          </a:xfrm>
          <a:prstGeom prst="rect">
            <a:avLst/>
          </a:prstGeom>
        </p:spPr>
      </p:pic>
      <p:pic>
        <p:nvPicPr>
          <p:cNvPr id="8" name="Content Placeholder 5">
            <a:extLst>
              <a:ext uri="{FF2B5EF4-FFF2-40B4-BE49-F238E27FC236}">
                <a16:creationId xmlns:a16="http://schemas.microsoft.com/office/drawing/2014/main" id="{B6DC8850-F265-64E7-AA8A-801F46DB7F83}"/>
              </a:ext>
            </a:extLst>
          </p:cNvPr>
          <p:cNvPicPr>
            <a:picLocks noChangeAspect="1"/>
          </p:cNvPicPr>
          <p:nvPr/>
        </p:nvPicPr>
        <p:blipFill>
          <a:blip r:embed="rId5"/>
          <a:stretch>
            <a:fillRect/>
          </a:stretch>
        </p:blipFill>
        <p:spPr>
          <a:xfrm>
            <a:off x="7452246" y="2051898"/>
            <a:ext cx="2868470" cy="2151352"/>
          </a:xfrm>
          <a:prstGeom prst="rect">
            <a:avLst/>
          </a:prstGeom>
        </p:spPr>
      </p:pic>
      <p:pic>
        <p:nvPicPr>
          <p:cNvPr id="9" name="Content Placeholder 5" descr="Chart&#10;&#10;Description automatically generated">
            <a:extLst>
              <a:ext uri="{FF2B5EF4-FFF2-40B4-BE49-F238E27FC236}">
                <a16:creationId xmlns:a16="http://schemas.microsoft.com/office/drawing/2014/main" id="{90052937-BFA5-693B-459E-303193231724}"/>
              </a:ext>
            </a:extLst>
          </p:cNvPr>
          <p:cNvPicPr>
            <a:picLocks noChangeAspect="1"/>
          </p:cNvPicPr>
          <p:nvPr/>
        </p:nvPicPr>
        <p:blipFill>
          <a:blip r:embed="rId6"/>
          <a:stretch>
            <a:fillRect/>
          </a:stretch>
        </p:blipFill>
        <p:spPr>
          <a:xfrm>
            <a:off x="5145285" y="2095057"/>
            <a:ext cx="2868470" cy="2151352"/>
          </a:xfrm>
          <a:prstGeom prst="rect">
            <a:avLst/>
          </a:prstGeom>
        </p:spPr>
      </p:pic>
      <p:pic>
        <p:nvPicPr>
          <p:cNvPr id="10" name="Content Placeholder 5">
            <a:extLst>
              <a:ext uri="{FF2B5EF4-FFF2-40B4-BE49-F238E27FC236}">
                <a16:creationId xmlns:a16="http://schemas.microsoft.com/office/drawing/2014/main" id="{24D8BAE3-BF30-AD2B-68F2-A8BCEA7B5322}"/>
              </a:ext>
            </a:extLst>
          </p:cNvPr>
          <p:cNvPicPr>
            <a:picLocks noChangeAspect="1"/>
          </p:cNvPicPr>
          <p:nvPr/>
        </p:nvPicPr>
        <p:blipFill>
          <a:blip r:embed="rId7"/>
          <a:stretch>
            <a:fillRect/>
          </a:stretch>
        </p:blipFill>
        <p:spPr>
          <a:xfrm>
            <a:off x="6654910" y="4638375"/>
            <a:ext cx="2868470" cy="2151352"/>
          </a:xfrm>
          <a:prstGeom prst="rect">
            <a:avLst/>
          </a:prstGeom>
        </p:spPr>
      </p:pic>
      <p:pic>
        <p:nvPicPr>
          <p:cNvPr id="3" name="Picture 2" descr="Chart&#10;&#10;Description automatically generated">
            <a:extLst>
              <a:ext uri="{FF2B5EF4-FFF2-40B4-BE49-F238E27FC236}">
                <a16:creationId xmlns:a16="http://schemas.microsoft.com/office/drawing/2014/main" id="{E5A29790-8084-6B30-5061-66B65983F825}"/>
              </a:ext>
            </a:extLst>
          </p:cNvPr>
          <p:cNvPicPr>
            <a:picLocks noChangeAspect="1"/>
          </p:cNvPicPr>
          <p:nvPr/>
        </p:nvPicPr>
        <p:blipFill>
          <a:blip r:embed="rId8"/>
          <a:stretch>
            <a:fillRect/>
          </a:stretch>
        </p:blipFill>
        <p:spPr>
          <a:xfrm>
            <a:off x="2721270" y="2034949"/>
            <a:ext cx="2868469" cy="2151352"/>
          </a:xfrm>
          <a:prstGeom prst="rect">
            <a:avLst/>
          </a:prstGeom>
        </p:spPr>
      </p:pic>
      <p:sp>
        <p:nvSpPr>
          <p:cNvPr id="11" name="TextBox 10">
            <a:extLst>
              <a:ext uri="{FF2B5EF4-FFF2-40B4-BE49-F238E27FC236}">
                <a16:creationId xmlns:a16="http://schemas.microsoft.com/office/drawing/2014/main" id="{FE2A01A4-D998-578C-ACFD-45BBC65AD655}"/>
              </a:ext>
            </a:extLst>
          </p:cNvPr>
          <p:cNvSpPr txBox="1"/>
          <p:nvPr/>
        </p:nvSpPr>
        <p:spPr>
          <a:xfrm>
            <a:off x="7896700" y="2033891"/>
            <a:ext cx="2802366" cy="261610"/>
          </a:xfrm>
          <a:prstGeom prst="rect">
            <a:avLst/>
          </a:prstGeom>
          <a:noFill/>
        </p:spPr>
        <p:txBody>
          <a:bodyPr wrap="square" rtlCol="0">
            <a:spAutoFit/>
          </a:bodyPr>
          <a:lstStyle/>
          <a:p>
            <a:r>
              <a:rPr lang="en-US" sz="1050" dirty="0"/>
              <a:t>Boat, Top Pixel @ (17, 25), S = 50</a:t>
            </a:r>
          </a:p>
        </p:txBody>
      </p:sp>
      <p:sp>
        <p:nvSpPr>
          <p:cNvPr id="12" name="TextBox 11">
            <a:extLst>
              <a:ext uri="{FF2B5EF4-FFF2-40B4-BE49-F238E27FC236}">
                <a16:creationId xmlns:a16="http://schemas.microsoft.com/office/drawing/2014/main" id="{7797F46C-E39B-446F-64A6-7C56311B2BF7}"/>
              </a:ext>
            </a:extLst>
          </p:cNvPr>
          <p:cNvSpPr txBox="1"/>
          <p:nvPr/>
        </p:nvSpPr>
        <p:spPr>
          <a:xfrm>
            <a:off x="10138922" y="2012342"/>
            <a:ext cx="2802366" cy="261610"/>
          </a:xfrm>
          <a:prstGeom prst="rect">
            <a:avLst/>
          </a:prstGeom>
          <a:noFill/>
        </p:spPr>
        <p:txBody>
          <a:bodyPr wrap="square" rtlCol="0">
            <a:spAutoFit/>
          </a:bodyPr>
          <a:lstStyle/>
          <a:p>
            <a:r>
              <a:rPr lang="en-US" sz="1050" dirty="0"/>
              <a:t>Boat, Top Pixel @ (17, 25), S = 40</a:t>
            </a:r>
          </a:p>
        </p:txBody>
      </p:sp>
      <p:sp>
        <p:nvSpPr>
          <p:cNvPr id="13" name="TextBox 12">
            <a:extLst>
              <a:ext uri="{FF2B5EF4-FFF2-40B4-BE49-F238E27FC236}">
                <a16:creationId xmlns:a16="http://schemas.microsoft.com/office/drawing/2014/main" id="{ECD3795E-5852-F722-5C2D-A5434896D576}"/>
              </a:ext>
            </a:extLst>
          </p:cNvPr>
          <p:cNvSpPr txBox="1"/>
          <p:nvPr/>
        </p:nvSpPr>
        <p:spPr>
          <a:xfrm>
            <a:off x="4728643" y="4534583"/>
            <a:ext cx="2802366" cy="261610"/>
          </a:xfrm>
          <a:prstGeom prst="rect">
            <a:avLst/>
          </a:prstGeom>
          <a:noFill/>
        </p:spPr>
        <p:txBody>
          <a:bodyPr wrap="square" rtlCol="0">
            <a:spAutoFit/>
          </a:bodyPr>
          <a:lstStyle/>
          <a:p>
            <a:r>
              <a:rPr lang="en-US" sz="1050" dirty="0"/>
              <a:t>Boat, Top Pixel @ (17, 25), S = 30</a:t>
            </a:r>
          </a:p>
        </p:txBody>
      </p:sp>
      <p:sp>
        <p:nvSpPr>
          <p:cNvPr id="14" name="TextBox 13">
            <a:extLst>
              <a:ext uri="{FF2B5EF4-FFF2-40B4-BE49-F238E27FC236}">
                <a16:creationId xmlns:a16="http://schemas.microsoft.com/office/drawing/2014/main" id="{F0708E90-0A84-C2D7-AC5A-1721A42D8375}"/>
              </a:ext>
            </a:extLst>
          </p:cNvPr>
          <p:cNvSpPr txBox="1"/>
          <p:nvPr/>
        </p:nvSpPr>
        <p:spPr>
          <a:xfrm>
            <a:off x="6969961" y="4550729"/>
            <a:ext cx="2802366" cy="261610"/>
          </a:xfrm>
          <a:prstGeom prst="rect">
            <a:avLst/>
          </a:prstGeom>
          <a:noFill/>
        </p:spPr>
        <p:txBody>
          <a:bodyPr wrap="square" rtlCol="0">
            <a:spAutoFit/>
          </a:bodyPr>
          <a:lstStyle/>
          <a:p>
            <a:r>
              <a:rPr lang="en-US" sz="1050" dirty="0"/>
              <a:t>Boat, Top Pixel @ (17, 25), S = 20</a:t>
            </a:r>
          </a:p>
        </p:txBody>
      </p:sp>
      <p:sp>
        <p:nvSpPr>
          <p:cNvPr id="15" name="TextBox 14">
            <a:extLst>
              <a:ext uri="{FF2B5EF4-FFF2-40B4-BE49-F238E27FC236}">
                <a16:creationId xmlns:a16="http://schemas.microsoft.com/office/drawing/2014/main" id="{783BCBA5-DF60-3C47-E647-F2B852127C4E}"/>
              </a:ext>
            </a:extLst>
          </p:cNvPr>
          <p:cNvSpPr txBox="1"/>
          <p:nvPr/>
        </p:nvSpPr>
        <p:spPr>
          <a:xfrm>
            <a:off x="9350274" y="4604422"/>
            <a:ext cx="2802366" cy="261610"/>
          </a:xfrm>
          <a:prstGeom prst="rect">
            <a:avLst/>
          </a:prstGeom>
          <a:noFill/>
        </p:spPr>
        <p:txBody>
          <a:bodyPr wrap="square" rtlCol="0">
            <a:spAutoFit/>
          </a:bodyPr>
          <a:lstStyle/>
          <a:p>
            <a:r>
              <a:rPr lang="en-US" sz="1050" dirty="0"/>
              <a:t>Boat, Top Pixel @ (17, 25), S = 10</a:t>
            </a:r>
          </a:p>
        </p:txBody>
      </p:sp>
      <p:sp>
        <p:nvSpPr>
          <p:cNvPr id="16" name="TextBox 15">
            <a:extLst>
              <a:ext uri="{FF2B5EF4-FFF2-40B4-BE49-F238E27FC236}">
                <a16:creationId xmlns:a16="http://schemas.microsoft.com/office/drawing/2014/main" id="{34058D0E-00EE-2106-CCA2-F298C275FF37}"/>
              </a:ext>
            </a:extLst>
          </p:cNvPr>
          <p:cNvSpPr txBox="1"/>
          <p:nvPr/>
        </p:nvSpPr>
        <p:spPr>
          <a:xfrm>
            <a:off x="5493388" y="2121537"/>
            <a:ext cx="2802366" cy="261610"/>
          </a:xfrm>
          <a:prstGeom prst="rect">
            <a:avLst/>
          </a:prstGeom>
          <a:noFill/>
        </p:spPr>
        <p:txBody>
          <a:bodyPr wrap="square" rtlCol="0">
            <a:spAutoFit/>
          </a:bodyPr>
          <a:lstStyle/>
          <a:p>
            <a:r>
              <a:rPr lang="en-US" sz="1050" dirty="0"/>
              <a:t>Boat, Top Pixel @ (17, 25), Uncompressed</a:t>
            </a:r>
          </a:p>
        </p:txBody>
      </p:sp>
      <p:sp>
        <p:nvSpPr>
          <p:cNvPr id="4" name="TextBox 3">
            <a:extLst>
              <a:ext uri="{FF2B5EF4-FFF2-40B4-BE49-F238E27FC236}">
                <a16:creationId xmlns:a16="http://schemas.microsoft.com/office/drawing/2014/main" id="{F938F471-C2F1-768D-F3C4-EB09A1CA0341}"/>
              </a:ext>
            </a:extLst>
          </p:cNvPr>
          <p:cNvSpPr txBox="1"/>
          <p:nvPr/>
        </p:nvSpPr>
        <p:spPr>
          <a:xfrm>
            <a:off x="121979" y="4540709"/>
            <a:ext cx="4495800" cy="1477328"/>
          </a:xfrm>
          <a:prstGeom prst="rect">
            <a:avLst/>
          </a:prstGeom>
          <a:noFill/>
        </p:spPr>
        <p:txBody>
          <a:bodyPr wrap="square" rtlCol="0">
            <a:spAutoFit/>
          </a:bodyPr>
          <a:lstStyle/>
          <a:p>
            <a:r>
              <a:rPr lang="en-US" dirty="0"/>
              <a:t>To the right are the original boat image and an 8 x 8 block whose top pixel lives at (17, 25). There are also compressions for various values of S where S = the number of sensed pixels in that 8 x 8 grid.</a:t>
            </a:r>
          </a:p>
        </p:txBody>
      </p:sp>
    </p:spTree>
    <p:extLst>
      <p:ext uri="{BB962C8B-B14F-4D97-AF65-F5344CB8AC3E}">
        <p14:creationId xmlns:p14="http://schemas.microsoft.com/office/powerpoint/2010/main" val="613775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1A179-D61A-3925-4C10-71D73628F9E7}"/>
              </a:ext>
            </a:extLst>
          </p:cNvPr>
          <p:cNvSpPr>
            <a:spLocks noGrp="1"/>
          </p:cNvSpPr>
          <p:nvPr>
            <p:ph type="title"/>
          </p:nvPr>
        </p:nvSpPr>
        <p:spPr/>
        <p:txBody>
          <a:bodyPr/>
          <a:lstStyle/>
          <a:p>
            <a:r>
              <a:rPr lang="en-US" dirty="0"/>
              <a:t>Checkpoint 1, Nature</a:t>
            </a:r>
          </a:p>
        </p:txBody>
      </p:sp>
      <p:pic>
        <p:nvPicPr>
          <p:cNvPr id="5" name="Content Placeholder 5" descr="Chart, histogram&#10;&#10;Description automatically generated">
            <a:extLst>
              <a:ext uri="{FF2B5EF4-FFF2-40B4-BE49-F238E27FC236}">
                <a16:creationId xmlns:a16="http://schemas.microsoft.com/office/drawing/2014/main" id="{A355C613-3CD3-F90D-9388-B6B5487FE76A}"/>
              </a:ext>
            </a:extLst>
          </p:cNvPr>
          <p:cNvPicPr>
            <a:picLocks noChangeAspect="1"/>
          </p:cNvPicPr>
          <p:nvPr/>
        </p:nvPicPr>
        <p:blipFill>
          <a:blip r:embed="rId2"/>
          <a:stretch>
            <a:fillRect/>
          </a:stretch>
        </p:blipFill>
        <p:spPr>
          <a:xfrm>
            <a:off x="9257330" y="4132262"/>
            <a:ext cx="3403215" cy="2552411"/>
          </a:xfrm>
          <a:prstGeom prst="rect">
            <a:avLst/>
          </a:prstGeom>
        </p:spPr>
      </p:pic>
      <p:pic>
        <p:nvPicPr>
          <p:cNvPr id="6" name="Content Placeholder 5" descr="Qr code&#10;&#10;Description automatically generated with medium confidence">
            <a:extLst>
              <a:ext uri="{FF2B5EF4-FFF2-40B4-BE49-F238E27FC236}">
                <a16:creationId xmlns:a16="http://schemas.microsoft.com/office/drawing/2014/main" id="{8BFACB55-CAD3-64C3-373E-6EE3C103B6CF}"/>
              </a:ext>
            </a:extLst>
          </p:cNvPr>
          <p:cNvPicPr>
            <a:picLocks noChangeAspect="1"/>
          </p:cNvPicPr>
          <p:nvPr/>
        </p:nvPicPr>
        <p:blipFill>
          <a:blip r:embed="rId3"/>
          <a:stretch>
            <a:fillRect/>
          </a:stretch>
        </p:blipFill>
        <p:spPr>
          <a:xfrm>
            <a:off x="6539923" y="4132262"/>
            <a:ext cx="3403215" cy="2552411"/>
          </a:xfrm>
          <a:prstGeom prst="rect">
            <a:avLst/>
          </a:prstGeom>
        </p:spPr>
      </p:pic>
      <p:pic>
        <p:nvPicPr>
          <p:cNvPr id="7" name="Content Placeholder 5" descr="A picture containing qr code&#10;&#10;Description automatically generated">
            <a:extLst>
              <a:ext uri="{FF2B5EF4-FFF2-40B4-BE49-F238E27FC236}">
                <a16:creationId xmlns:a16="http://schemas.microsoft.com/office/drawing/2014/main" id="{0E7C06E0-2509-FCD4-F23A-32100A5AA199}"/>
              </a:ext>
            </a:extLst>
          </p:cNvPr>
          <p:cNvPicPr>
            <a:picLocks noChangeAspect="1"/>
          </p:cNvPicPr>
          <p:nvPr/>
        </p:nvPicPr>
        <p:blipFill>
          <a:blip r:embed="rId4"/>
          <a:stretch>
            <a:fillRect/>
          </a:stretch>
        </p:blipFill>
        <p:spPr>
          <a:xfrm>
            <a:off x="3768390" y="4129569"/>
            <a:ext cx="3403215" cy="2552411"/>
          </a:xfrm>
          <a:prstGeom prst="rect">
            <a:avLst/>
          </a:prstGeom>
        </p:spPr>
      </p:pic>
      <p:pic>
        <p:nvPicPr>
          <p:cNvPr id="8" name="Content Placeholder 5" descr="A picture containing diagram&#10;&#10;Description automatically generated">
            <a:extLst>
              <a:ext uri="{FF2B5EF4-FFF2-40B4-BE49-F238E27FC236}">
                <a16:creationId xmlns:a16="http://schemas.microsoft.com/office/drawing/2014/main" id="{3639DEAD-63C5-F2BD-84CA-BD36F50D06D3}"/>
              </a:ext>
            </a:extLst>
          </p:cNvPr>
          <p:cNvPicPr>
            <a:picLocks noChangeAspect="1"/>
          </p:cNvPicPr>
          <p:nvPr/>
        </p:nvPicPr>
        <p:blipFill>
          <a:blip r:embed="rId5"/>
          <a:stretch>
            <a:fillRect/>
          </a:stretch>
        </p:blipFill>
        <p:spPr>
          <a:xfrm>
            <a:off x="1009613" y="4129569"/>
            <a:ext cx="3403215" cy="2552411"/>
          </a:xfrm>
          <a:prstGeom prst="rect">
            <a:avLst/>
          </a:prstGeom>
        </p:spPr>
      </p:pic>
      <p:pic>
        <p:nvPicPr>
          <p:cNvPr id="9" name="Picture 8" descr="A picture containing qr code&#10;&#10;Description automatically generated">
            <a:extLst>
              <a:ext uri="{FF2B5EF4-FFF2-40B4-BE49-F238E27FC236}">
                <a16:creationId xmlns:a16="http://schemas.microsoft.com/office/drawing/2014/main" id="{79A71286-2A6B-0887-9922-984227285F58}"/>
              </a:ext>
            </a:extLst>
          </p:cNvPr>
          <p:cNvPicPr>
            <a:picLocks noChangeAspect="1"/>
          </p:cNvPicPr>
          <p:nvPr/>
        </p:nvPicPr>
        <p:blipFill>
          <a:blip r:embed="rId6"/>
          <a:stretch>
            <a:fillRect/>
          </a:stretch>
        </p:blipFill>
        <p:spPr>
          <a:xfrm>
            <a:off x="8272364" y="1533728"/>
            <a:ext cx="3426804" cy="2570103"/>
          </a:xfrm>
          <a:prstGeom prst="rect">
            <a:avLst/>
          </a:prstGeom>
        </p:spPr>
      </p:pic>
      <p:pic>
        <p:nvPicPr>
          <p:cNvPr id="10" name="Content Placeholder 11">
            <a:extLst>
              <a:ext uri="{FF2B5EF4-FFF2-40B4-BE49-F238E27FC236}">
                <a16:creationId xmlns:a16="http://schemas.microsoft.com/office/drawing/2014/main" id="{A332C2B4-175F-1DE0-9996-41B2E1E6776F}"/>
              </a:ext>
            </a:extLst>
          </p:cNvPr>
          <p:cNvPicPr>
            <a:picLocks noChangeAspect="1"/>
          </p:cNvPicPr>
          <p:nvPr/>
        </p:nvPicPr>
        <p:blipFill>
          <a:blip r:embed="rId7"/>
          <a:stretch>
            <a:fillRect/>
          </a:stretch>
        </p:blipFill>
        <p:spPr>
          <a:xfrm>
            <a:off x="5493587" y="1522990"/>
            <a:ext cx="3403215" cy="2552411"/>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3EF3BA21-0087-81D8-B7B5-4EDF6771CF9B}"/>
              </a:ext>
            </a:extLst>
          </p:cNvPr>
          <p:cNvPicPr>
            <a:picLocks noChangeAspect="1"/>
          </p:cNvPicPr>
          <p:nvPr/>
        </p:nvPicPr>
        <p:blipFill>
          <a:blip r:embed="rId8"/>
          <a:stretch>
            <a:fillRect/>
          </a:stretch>
        </p:blipFill>
        <p:spPr>
          <a:xfrm>
            <a:off x="2686930" y="1505298"/>
            <a:ext cx="3426804" cy="2570103"/>
          </a:xfrm>
          <a:prstGeom prst="rect">
            <a:avLst/>
          </a:prstGeom>
        </p:spPr>
      </p:pic>
      <p:sp>
        <p:nvSpPr>
          <p:cNvPr id="12" name="TextBox 11">
            <a:extLst>
              <a:ext uri="{FF2B5EF4-FFF2-40B4-BE49-F238E27FC236}">
                <a16:creationId xmlns:a16="http://schemas.microsoft.com/office/drawing/2014/main" id="{655712B2-A8C4-C2C9-F43D-37C0CB99CB2C}"/>
              </a:ext>
            </a:extLst>
          </p:cNvPr>
          <p:cNvSpPr txBox="1"/>
          <p:nvPr/>
        </p:nvSpPr>
        <p:spPr>
          <a:xfrm>
            <a:off x="8896802" y="1563457"/>
            <a:ext cx="2802366" cy="261610"/>
          </a:xfrm>
          <a:prstGeom prst="rect">
            <a:avLst/>
          </a:prstGeom>
          <a:noFill/>
        </p:spPr>
        <p:txBody>
          <a:bodyPr wrap="square" rtlCol="0">
            <a:spAutoFit/>
          </a:bodyPr>
          <a:lstStyle/>
          <a:p>
            <a:r>
              <a:rPr lang="en-US" sz="1050" dirty="0"/>
              <a:t>Nature, Top Pixel @ (17, 193), S = 150</a:t>
            </a:r>
          </a:p>
        </p:txBody>
      </p:sp>
      <p:sp>
        <p:nvSpPr>
          <p:cNvPr id="13" name="TextBox 12">
            <a:extLst>
              <a:ext uri="{FF2B5EF4-FFF2-40B4-BE49-F238E27FC236}">
                <a16:creationId xmlns:a16="http://schemas.microsoft.com/office/drawing/2014/main" id="{D63946D1-DA41-BC5B-9E56-199EEF1AE11D}"/>
              </a:ext>
            </a:extLst>
          </p:cNvPr>
          <p:cNvSpPr txBox="1"/>
          <p:nvPr/>
        </p:nvSpPr>
        <p:spPr>
          <a:xfrm>
            <a:off x="1573001" y="4207135"/>
            <a:ext cx="2802366" cy="261610"/>
          </a:xfrm>
          <a:prstGeom prst="rect">
            <a:avLst/>
          </a:prstGeom>
          <a:noFill/>
        </p:spPr>
        <p:txBody>
          <a:bodyPr wrap="square" rtlCol="0">
            <a:spAutoFit/>
          </a:bodyPr>
          <a:lstStyle/>
          <a:p>
            <a:r>
              <a:rPr lang="en-US" sz="1050" dirty="0"/>
              <a:t>Nature, Top Pixel @ (17, 193), S = 100</a:t>
            </a:r>
          </a:p>
        </p:txBody>
      </p:sp>
      <p:sp>
        <p:nvSpPr>
          <p:cNvPr id="14" name="TextBox 13">
            <a:extLst>
              <a:ext uri="{FF2B5EF4-FFF2-40B4-BE49-F238E27FC236}">
                <a16:creationId xmlns:a16="http://schemas.microsoft.com/office/drawing/2014/main" id="{E9775B0D-4999-5CAA-A506-7D6E83E90612}"/>
              </a:ext>
            </a:extLst>
          </p:cNvPr>
          <p:cNvSpPr txBox="1"/>
          <p:nvPr/>
        </p:nvSpPr>
        <p:spPr>
          <a:xfrm>
            <a:off x="4340619" y="4129568"/>
            <a:ext cx="2802366" cy="261610"/>
          </a:xfrm>
          <a:prstGeom prst="rect">
            <a:avLst/>
          </a:prstGeom>
          <a:noFill/>
        </p:spPr>
        <p:txBody>
          <a:bodyPr wrap="square" rtlCol="0">
            <a:spAutoFit/>
          </a:bodyPr>
          <a:lstStyle/>
          <a:p>
            <a:r>
              <a:rPr lang="en-US" sz="1050" dirty="0"/>
              <a:t>Nature, Top Pixel @ (17, 193), S = 50</a:t>
            </a:r>
          </a:p>
        </p:txBody>
      </p:sp>
      <p:sp>
        <p:nvSpPr>
          <p:cNvPr id="15" name="TextBox 14">
            <a:extLst>
              <a:ext uri="{FF2B5EF4-FFF2-40B4-BE49-F238E27FC236}">
                <a16:creationId xmlns:a16="http://schemas.microsoft.com/office/drawing/2014/main" id="{BB26E5BB-FE13-10D1-525C-6B9B4A257760}"/>
              </a:ext>
            </a:extLst>
          </p:cNvPr>
          <p:cNvSpPr txBox="1"/>
          <p:nvPr/>
        </p:nvSpPr>
        <p:spPr>
          <a:xfrm>
            <a:off x="7076979" y="4132261"/>
            <a:ext cx="2802366" cy="261610"/>
          </a:xfrm>
          <a:prstGeom prst="rect">
            <a:avLst/>
          </a:prstGeom>
          <a:noFill/>
        </p:spPr>
        <p:txBody>
          <a:bodyPr wrap="square" rtlCol="0">
            <a:spAutoFit/>
          </a:bodyPr>
          <a:lstStyle/>
          <a:p>
            <a:r>
              <a:rPr lang="en-US" sz="1050" dirty="0"/>
              <a:t>Nature, Top Pixel @ (17, 193), S = 30</a:t>
            </a:r>
          </a:p>
        </p:txBody>
      </p:sp>
      <p:sp>
        <p:nvSpPr>
          <p:cNvPr id="16" name="TextBox 15">
            <a:extLst>
              <a:ext uri="{FF2B5EF4-FFF2-40B4-BE49-F238E27FC236}">
                <a16:creationId xmlns:a16="http://schemas.microsoft.com/office/drawing/2014/main" id="{0C94624B-C84F-10BC-4979-649DA6CA42DE}"/>
              </a:ext>
            </a:extLst>
          </p:cNvPr>
          <p:cNvSpPr txBox="1"/>
          <p:nvPr/>
        </p:nvSpPr>
        <p:spPr>
          <a:xfrm>
            <a:off x="9889012" y="4132261"/>
            <a:ext cx="2802366" cy="261610"/>
          </a:xfrm>
          <a:prstGeom prst="rect">
            <a:avLst/>
          </a:prstGeom>
          <a:noFill/>
        </p:spPr>
        <p:txBody>
          <a:bodyPr wrap="square" rtlCol="0">
            <a:spAutoFit/>
          </a:bodyPr>
          <a:lstStyle/>
          <a:p>
            <a:r>
              <a:rPr lang="en-US" sz="1050" dirty="0"/>
              <a:t>Nature, Top Pixel @ (17, 193), S = 10</a:t>
            </a:r>
          </a:p>
        </p:txBody>
      </p:sp>
      <p:sp>
        <p:nvSpPr>
          <p:cNvPr id="17" name="TextBox 16">
            <a:extLst>
              <a:ext uri="{FF2B5EF4-FFF2-40B4-BE49-F238E27FC236}">
                <a16:creationId xmlns:a16="http://schemas.microsoft.com/office/drawing/2014/main" id="{9BA9D0D0-32AD-0CDA-3484-2DC5F0132275}"/>
              </a:ext>
            </a:extLst>
          </p:cNvPr>
          <p:cNvSpPr txBox="1"/>
          <p:nvPr/>
        </p:nvSpPr>
        <p:spPr>
          <a:xfrm>
            <a:off x="5998229" y="1577158"/>
            <a:ext cx="2802366" cy="261610"/>
          </a:xfrm>
          <a:prstGeom prst="rect">
            <a:avLst/>
          </a:prstGeom>
          <a:noFill/>
        </p:spPr>
        <p:txBody>
          <a:bodyPr wrap="square" rtlCol="0">
            <a:spAutoFit/>
          </a:bodyPr>
          <a:lstStyle/>
          <a:p>
            <a:r>
              <a:rPr lang="en-US" sz="1050" dirty="0"/>
              <a:t>Nature, Top Pixel @ (17, 193), Uncompressed</a:t>
            </a:r>
          </a:p>
        </p:txBody>
      </p:sp>
      <p:sp>
        <p:nvSpPr>
          <p:cNvPr id="3" name="TextBox 2">
            <a:extLst>
              <a:ext uri="{FF2B5EF4-FFF2-40B4-BE49-F238E27FC236}">
                <a16:creationId xmlns:a16="http://schemas.microsoft.com/office/drawing/2014/main" id="{7A436497-64A0-7663-F389-83B0E0BDB1C8}"/>
              </a:ext>
            </a:extLst>
          </p:cNvPr>
          <p:cNvSpPr txBox="1"/>
          <p:nvPr/>
        </p:nvSpPr>
        <p:spPr>
          <a:xfrm>
            <a:off x="66277" y="1582508"/>
            <a:ext cx="2819126" cy="2601226"/>
          </a:xfrm>
          <a:prstGeom prst="rect">
            <a:avLst/>
          </a:prstGeom>
          <a:noFill/>
        </p:spPr>
        <p:txBody>
          <a:bodyPr wrap="square" rtlCol="0">
            <a:spAutoFit/>
          </a:bodyPr>
          <a:lstStyle/>
          <a:p>
            <a:r>
              <a:rPr lang="en-US" dirty="0"/>
              <a:t>To the right are the original nature image and a 16 x 16 block whose top pixel lives at (17, 193). There are also compressions for various values of S where S = the number of sensed pixels in that 16 x 16 grid.</a:t>
            </a:r>
          </a:p>
          <a:p>
            <a:endParaRPr lang="en-US" dirty="0"/>
          </a:p>
        </p:txBody>
      </p:sp>
    </p:spTree>
    <p:extLst>
      <p:ext uri="{BB962C8B-B14F-4D97-AF65-F5344CB8AC3E}">
        <p14:creationId xmlns:p14="http://schemas.microsoft.com/office/powerpoint/2010/main" val="3461407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462C-10F2-554E-F91E-2875277AFBFB}"/>
              </a:ext>
            </a:extLst>
          </p:cNvPr>
          <p:cNvSpPr>
            <a:spLocks noGrp="1"/>
          </p:cNvSpPr>
          <p:nvPr>
            <p:ph type="title"/>
          </p:nvPr>
        </p:nvSpPr>
        <p:spPr/>
        <p:txBody>
          <a:bodyPr/>
          <a:lstStyle/>
          <a:p>
            <a:r>
              <a:rPr lang="en-US" dirty="0"/>
              <a:t>References – Background and Math</a:t>
            </a:r>
          </a:p>
        </p:txBody>
      </p:sp>
      <p:sp>
        <p:nvSpPr>
          <p:cNvPr id="3" name="Content Placeholder 2">
            <a:extLst>
              <a:ext uri="{FF2B5EF4-FFF2-40B4-BE49-F238E27FC236}">
                <a16:creationId xmlns:a16="http://schemas.microsoft.com/office/drawing/2014/main" id="{6B5209BE-4600-D24D-9639-E8A608A7CF3A}"/>
              </a:ext>
            </a:extLst>
          </p:cNvPr>
          <p:cNvSpPr>
            <a:spLocks noGrp="1"/>
          </p:cNvSpPr>
          <p:nvPr>
            <p:ph idx="1"/>
          </p:nvPr>
        </p:nvSpPr>
        <p:spPr/>
        <p:txBody>
          <a:bodyPr>
            <a:normAutofit fontScale="92500" lnSpcReduction="20000"/>
          </a:bodyPr>
          <a:lstStyle/>
          <a:p>
            <a:pPr marL="0" indent="0">
              <a:buNone/>
            </a:pPr>
            <a:r>
              <a:rPr lang="en-US" dirty="0">
                <a:effectLst/>
              </a:rPr>
              <a:t>Ahmed, N., Natarajan, T., &amp; Rao, K. R. (1974). Discrete cosine transform. </a:t>
            </a:r>
            <a:r>
              <a:rPr lang="en-US" i="1" dirty="0">
                <a:effectLst/>
              </a:rPr>
              <a:t>IEEE Transactions on Computers</a:t>
            </a:r>
            <a:r>
              <a:rPr lang="en-US" dirty="0">
                <a:effectLst/>
              </a:rPr>
              <a:t>, </a:t>
            </a:r>
            <a:r>
              <a:rPr lang="en-US" i="1" dirty="0">
                <a:effectLst/>
              </a:rPr>
              <a:t>C-23</a:t>
            </a:r>
            <a:r>
              <a:rPr lang="en-US" dirty="0">
                <a:effectLst/>
              </a:rPr>
              <a:t>(1), 90–93. https://</a:t>
            </a:r>
            <a:r>
              <a:rPr lang="en-US" dirty="0" err="1">
                <a:effectLst/>
              </a:rPr>
              <a:t>doi.org</a:t>
            </a:r>
            <a:r>
              <a:rPr lang="en-US" dirty="0">
                <a:effectLst/>
              </a:rPr>
              <a:t>/10.1109/t-c.1974.223784 </a:t>
            </a:r>
          </a:p>
          <a:p>
            <a:pPr marL="0" indent="0">
              <a:buNone/>
            </a:pPr>
            <a:r>
              <a:rPr lang="en-US" dirty="0">
                <a:effectLst/>
              </a:rPr>
              <a:t>Bhattacharyya, S. (2018, September 26). </a:t>
            </a:r>
            <a:r>
              <a:rPr lang="en-US" i="1" dirty="0">
                <a:effectLst/>
              </a:rPr>
              <a:t>Ridge and lasso regression: L1 and L2 regularization</a:t>
            </a:r>
            <a:r>
              <a:rPr lang="en-US" dirty="0">
                <a:effectLst/>
              </a:rPr>
              <a:t>. Medium. Retrieved March 1, 2023, from https://</a:t>
            </a:r>
            <a:r>
              <a:rPr lang="en-US" dirty="0" err="1">
                <a:effectLst/>
              </a:rPr>
              <a:t>towardsdatascience.com</a:t>
            </a:r>
            <a:r>
              <a:rPr lang="en-US" dirty="0">
                <a:effectLst/>
              </a:rPr>
              <a:t>/ridge-and-lasso-regression-a-complete-guide-with-python-scikit-learn-e20e34bcbf0b </a:t>
            </a:r>
          </a:p>
          <a:p>
            <a:pPr marL="0" indent="0">
              <a:buNone/>
            </a:pPr>
            <a:r>
              <a:rPr lang="en-US" dirty="0">
                <a:effectLst/>
              </a:rPr>
              <a:t>Fisher, R., Perkins, S., Walker, A., &amp; </a:t>
            </a:r>
            <a:r>
              <a:rPr lang="en-US" dirty="0" err="1">
                <a:effectLst/>
              </a:rPr>
              <a:t>Wolfhart</a:t>
            </a:r>
            <a:r>
              <a:rPr lang="en-US" dirty="0">
                <a:effectLst/>
              </a:rPr>
              <a:t>, E. (2003). </a:t>
            </a:r>
            <a:r>
              <a:rPr lang="en-US" i="1" dirty="0">
                <a:effectLst/>
              </a:rPr>
              <a:t>Median filter</a:t>
            </a:r>
            <a:r>
              <a:rPr lang="en-US" dirty="0">
                <a:effectLst/>
              </a:rPr>
              <a:t>. Spatial Filters - Median Filter. Retrieved March 1, 2023, from https://</a:t>
            </a:r>
            <a:r>
              <a:rPr lang="en-US" dirty="0" err="1">
                <a:effectLst/>
              </a:rPr>
              <a:t>homepages.inf.ed.ac.uk</a:t>
            </a:r>
            <a:r>
              <a:rPr lang="en-US" dirty="0">
                <a:effectLst/>
              </a:rPr>
              <a:t>/</a:t>
            </a:r>
            <a:r>
              <a:rPr lang="en-US" dirty="0" err="1">
                <a:effectLst/>
              </a:rPr>
              <a:t>rbf</a:t>
            </a:r>
            <a:r>
              <a:rPr lang="en-US" dirty="0">
                <a:effectLst/>
              </a:rPr>
              <a:t>/HIPR2/</a:t>
            </a:r>
            <a:r>
              <a:rPr lang="en-US" dirty="0" err="1">
                <a:effectLst/>
              </a:rPr>
              <a:t>median.htm</a:t>
            </a:r>
            <a:r>
              <a:rPr lang="en-US" dirty="0">
                <a:effectLst/>
              </a:rPr>
              <a:t> </a:t>
            </a:r>
          </a:p>
          <a:p>
            <a:pPr marL="0" indent="0">
              <a:buNone/>
            </a:pPr>
            <a:r>
              <a:rPr lang="en-US" dirty="0" err="1">
                <a:effectLst/>
              </a:rPr>
              <a:t>Tibshirani</a:t>
            </a:r>
            <a:r>
              <a:rPr lang="en-US" dirty="0">
                <a:effectLst/>
              </a:rPr>
              <a:t>, R. (1996). Regression shrinkage and selection via the lasso. </a:t>
            </a:r>
            <a:r>
              <a:rPr lang="en-US" i="1" dirty="0">
                <a:effectLst/>
              </a:rPr>
              <a:t>Journal of the Royal Statistical Society: Series B (Methodological)</a:t>
            </a:r>
            <a:r>
              <a:rPr lang="en-US" dirty="0">
                <a:effectLst/>
              </a:rPr>
              <a:t>, </a:t>
            </a:r>
            <a:r>
              <a:rPr lang="en-US" i="1" dirty="0">
                <a:effectLst/>
              </a:rPr>
              <a:t>58</a:t>
            </a:r>
            <a:r>
              <a:rPr lang="en-US" dirty="0">
                <a:effectLst/>
              </a:rPr>
              <a:t>(1), 267–288. https://</a:t>
            </a:r>
            <a:r>
              <a:rPr lang="en-US" dirty="0" err="1">
                <a:effectLst/>
              </a:rPr>
              <a:t>doi.org</a:t>
            </a:r>
            <a:r>
              <a:rPr lang="en-US" dirty="0">
                <a:effectLst/>
              </a:rPr>
              <a:t>/10.1111/j.2517-6161.1996.tb02080.x </a:t>
            </a:r>
          </a:p>
        </p:txBody>
      </p:sp>
    </p:spTree>
    <p:extLst>
      <p:ext uri="{BB962C8B-B14F-4D97-AF65-F5344CB8AC3E}">
        <p14:creationId xmlns:p14="http://schemas.microsoft.com/office/powerpoint/2010/main" val="1772063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F304-E843-74C1-E922-34ADE6E526E2}"/>
              </a:ext>
            </a:extLst>
          </p:cNvPr>
          <p:cNvSpPr>
            <a:spLocks noGrp="1"/>
          </p:cNvSpPr>
          <p:nvPr>
            <p:ph type="title"/>
          </p:nvPr>
        </p:nvSpPr>
        <p:spPr/>
        <p:txBody>
          <a:bodyPr/>
          <a:lstStyle/>
          <a:p>
            <a:r>
              <a:rPr lang="en-US" dirty="0"/>
              <a:t>References - Visualizations</a:t>
            </a:r>
          </a:p>
        </p:txBody>
      </p:sp>
      <p:sp>
        <p:nvSpPr>
          <p:cNvPr id="3" name="Content Placeholder 2">
            <a:extLst>
              <a:ext uri="{FF2B5EF4-FFF2-40B4-BE49-F238E27FC236}">
                <a16:creationId xmlns:a16="http://schemas.microsoft.com/office/drawing/2014/main" id="{AB7337E9-9B1B-D29E-FB60-79D0AD42194A}"/>
              </a:ext>
            </a:extLst>
          </p:cNvPr>
          <p:cNvSpPr>
            <a:spLocks noGrp="1"/>
          </p:cNvSpPr>
          <p:nvPr>
            <p:ph idx="1"/>
          </p:nvPr>
        </p:nvSpPr>
        <p:spPr/>
        <p:txBody>
          <a:bodyPr>
            <a:normAutofit/>
          </a:bodyPr>
          <a:lstStyle/>
          <a:p>
            <a:pPr marL="0" indent="0">
              <a:buNone/>
            </a:pPr>
            <a:r>
              <a:rPr lang="en-US" dirty="0">
                <a:hlinkClick r:id="rId2"/>
              </a:rPr>
              <a:t>https://scikit-learn.org/stable/modules/linear_model.html#lasso</a:t>
            </a:r>
            <a:endParaRPr lang="en-US" dirty="0"/>
          </a:p>
          <a:p>
            <a:pPr marL="0" indent="0">
              <a:buNone/>
            </a:pPr>
            <a:r>
              <a:rPr lang="en-US" dirty="0"/>
              <a:t>https://</a:t>
            </a:r>
            <a:r>
              <a:rPr lang="en-US" dirty="0" err="1"/>
              <a:t>www.datacamp.com</a:t>
            </a:r>
            <a:r>
              <a:rPr lang="en-US" dirty="0"/>
              <a:t>/tutorial/tutorial-lasso-ridge-regression</a:t>
            </a:r>
          </a:p>
          <a:p>
            <a:pPr marL="0" indent="0">
              <a:buNone/>
            </a:pPr>
            <a:r>
              <a:rPr lang="en-US" dirty="0"/>
              <a:t>http://</a:t>
            </a:r>
            <a:r>
              <a:rPr lang="en-US" dirty="0" err="1"/>
              <a:t>www.southampton.ac.uk</a:t>
            </a:r>
            <a:r>
              <a:rPr lang="en-US" dirty="0"/>
              <a:t>/~msn/book/</a:t>
            </a:r>
            <a:r>
              <a:rPr lang="en-US" dirty="0" err="1"/>
              <a:t>new_demo</a:t>
            </a:r>
            <a:r>
              <a:rPr lang="en-US" dirty="0"/>
              <a:t>/median/</a:t>
            </a:r>
          </a:p>
        </p:txBody>
      </p:sp>
    </p:spTree>
    <p:extLst>
      <p:ext uri="{BB962C8B-B14F-4D97-AF65-F5344CB8AC3E}">
        <p14:creationId xmlns:p14="http://schemas.microsoft.com/office/powerpoint/2010/main" val="1349176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6908-E631-B8C1-CE29-199D0B172039}"/>
              </a:ext>
            </a:extLst>
          </p:cNvPr>
          <p:cNvSpPr>
            <a:spLocks noGrp="1"/>
          </p:cNvSpPr>
          <p:nvPr>
            <p:ph type="title"/>
          </p:nvPr>
        </p:nvSpPr>
        <p:spPr/>
        <p:txBody>
          <a:bodyPr/>
          <a:lstStyle/>
          <a:p>
            <a:r>
              <a:rPr lang="en-US" dirty="0"/>
              <a:t>References – Packages and Toolboxes</a:t>
            </a:r>
          </a:p>
        </p:txBody>
      </p:sp>
      <p:sp>
        <p:nvSpPr>
          <p:cNvPr id="3" name="Content Placeholder 2">
            <a:extLst>
              <a:ext uri="{FF2B5EF4-FFF2-40B4-BE49-F238E27FC236}">
                <a16:creationId xmlns:a16="http://schemas.microsoft.com/office/drawing/2014/main" id="{CD940DB5-E522-B735-FD94-823DA109B4F4}"/>
              </a:ext>
            </a:extLst>
          </p:cNvPr>
          <p:cNvSpPr>
            <a:spLocks noGrp="1"/>
          </p:cNvSpPr>
          <p:nvPr>
            <p:ph idx="1"/>
          </p:nvPr>
        </p:nvSpPr>
        <p:spPr/>
        <p:txBody>
          <a:bodyPr>
            <a:normAutofit fontScale="70000" lnSpcReduction="20000"/>
          </a:bodyPr>
          <a:lstStyle/>
          <a:p>
            <a:pPr marL="0" lvl="0" indent="0" algn="l" rtl="0">
              <a:spcBef>
                <a:spcPts val="0"/>
              </a:spcBef>
              <a:spcAft>
                <a:spcPts val="0"/>
              </a:spcAft>
              <a:buNone/>
            </a:pPr>
            <a:r>
              <a:rPr lang="en-US" sz="2800" dirty="0">
                <a:solidFill>
                  <a:schemeClr val="dk1"/>
                </a:solidFill>
              </a:rPr>
              <a:t>Harris, C.R., Millman, K.J., van der Walt, S.J. et al. </a:t>
            </a:r>
            <a:r>
              <a:rPr lang="en-US" sz="2800" i="1" dirty="0">
                <a:solidFill>
                  <a:schemeClr val="dk1"/>
                </a:solidFill>
              </a:rPr>
              <a:t>Array programming with NumPy</a:t>
            </a:r>
            <a:r>
              <a:rPr lang="en-US" sz="2800" dirty="0">
                <a:solidFill>
                  <a:schemeClr val="dk1"/>
                </a:solidFill>
              </a:rPr>
              <a:t>. Nature 585, 357–362 (2020). DOI: 10.1038/s41586-020-2649-2. </a:t>
            </a:r>
          </a:p>
          <a:p>
            <a:pPr marL="0" lvl="0" indent="0" algn="l" rtl="0">
              <a:spcBef>
                <a:spcPts val="1200"/>
              </a:spcBef>
              <a:spcAft>
                <a:spcPts val="0"/>
              </a:spcAft>
              <a:buNone/>
            </a:pPr>
            <a:r>
              <a:rPr lang="en-US" sz="2800" dirty="0">
                <a:solidFill>
                  <a:schemeClr val="dk1"/>
                </a:solidFill>
              </a:rPr>
              <a:t>J. D. Hunter, "Matplotlib: A 2D Graphics Environment", Computing in Science &amp; Engineering, vol. 9, no. 3, pp. 90-95, 2007.</a:t>
            </a:r>
          </a:p>
          <a:p>
            <a:pPr marL="0" lvl="0" indent="0" algn="l" rtl="0">
              <a:spcBef>
                <a:spcPts val="1200"/>
              </a:spcBef>
              <a:spcAft>
                <a:spcPts val="0"/>
              </a:spcAft>
              <a:buNone/>
            </a:pPr>
            <a:r>
              <a:rPr lang="en-US" b="0" i="0" dirty="0">
                <a:solidFill>
                  <a:srgbClr val="32363A"/>
                </a:solidFill>
                <a:effectLst/>
              </a:rPr>
              <a:t>McKinney, W., &amp; others. (2010). Data structures for statistical computing in python. In </a:t>
            </a:r>
            <a:r>
              <a:rPr lang="en-US" b="0" i="1" dirty="0">
                <a:solidFill>
                  <a:srgbClr val="32363A"/>
                </a:solidFill>
                <a:effectLst/>
              </a:rPr>
              <a:t>Proceedings of the 9th Python in Science Conference</a:t>
            </a:r>
            <a:r>
              <a:rPr lang="en-US" b="0" i="0" dirty="0">
                <a:solidFill>
                  <a:srgbClr val="32363A"/>
                </a:solidFill>
                <a:effectLst/>
              </a:rPr>
              <a:t> (Vol. 445, pp. 51–56).</a:t>
            </a:r>
            <a:endParaRPr lang="en-US" sz="2800" dirty="0">
              <a:solidFill>
                <a:schemeClr val="dk1"/>
              </a:solidFill>
            </a:endParaRPr>
          </a:p>
          <a:p>
            <a:pPr marL="0" lvl="0" indent="0" algn="l" rtl="0">
              <a:spcBef>
                <a:spcPts val="1200"/>
              </a:spcBef>
              <a:spcAft>
                <a:spcPts val="0"/>
              </a:spcAft>
              <a:buClr>
                <a:schemeClr val="dk1"/>
              </a:buClr>
              <a:buSzPts val="1100"/>
              <a:buFont typeface="Arial"/>
              <a:buNone/>
            </a:pPr>
            <a:r>
              <a:rPr lang="en-US" sz="2800" dirty="0" err="1">
                <a:solidFill>
                  <a:schemeClr val="dk1"/>
                </a:solidFill>
                <a:ea typeface="Roboto"/>
                <a:cs typeface="Roboto"/>
                <a:sym typeface="Roboto"/>
              </a:rPr>
              <a:t>Pedregosa</a:t>
            </a:r>
            <a:r>
              <a:rPr lang="en-US" sz="2800" dirty="0">
                <a:solidFill>
                  <a:schemeClr val="dk1"/>
                </a:solidFill>
                <a:ea typeface="Roboto"/>
                <a:cs typeface="Roboto"/>
                <a:sym typeface="Roboto"/>
              </a:rPr>
              <a:t> </a:t>
            </a:r>
            <a:r>
              <a:rPr lang="en-US" sz="2800" i="1" dirty="0">
                <a:solidFill>
                  <a:schemeClr val="dk1"/>
                </a:solidFill>
                <a:ea typeface="Roboto"/>
                <a:cs typeface="Roboto"/>
                <a:sym typeface="Roboto"/>
              </a:rPr>
              <a:t>et al.</a:t>
            </a:r>
            <a:r>
              <a:rPr lang="en-US" sz="2800" dirty="0">
                <a:solidFill>
                  <a:schemeClr val="dk1"/>
                </a:solidFill>
                <a:ea typeface="Roboto"/>
                <a:cs typeface="Roboto"/>
                <a:sym typeface="Roboto"/>
              </a:rPr>
              <a:t> Scikit-learn: Machine Learning in Python. JMLR 12, pp. 2825-2830, 2011.</a:t>
            </a:r>
            <a:endParaRPr lang="en-US" sz="2800" dirty="0">
              <a:solidFill>
                <a:schemeClr val="dk1"/>
              </a:solidFill>
            </a:endParaRPr>
          </a:p>
          <a:p>
            <a:pPr marL="0" lvl="0" indent="0" algn="l" rtl="0">
              <a:spcBef>
                <a:spcPts val="0"/>
              </a:spcBef>
              <a:spcAft>
                <a:spcPts val="0"/>
              </a:spcAft>
              <a:buNone/>
            </a:pPr>
            <a:r>
              <a:rPr lang="en-US" sz="2800" dirty="0">
                <a:solidFill>
                  <a:schemeClr val="dk1"/>
                </a:solidFill>
              </a:rPr>
              <a:t>Harris, C.R., Millman, K.J., van der Walt, S.J. et al. </a:t>
            </a:r>
            <a:r>
              <a:rPr lang="en-US" sz="2800" i="1" dirty="0">
                <a:solidFill>
                  <a:schemeClr val="dk1"/>
                </a:solidFill>
              </a:rPr>
              <a:t>Array programming with NumPy</a:t>
            </a:r>
            <a:r>
              <a:rPr lang="en-US" sz="2800" dirty="0">
                <a:solidFill>
                  <a:schemeClr val="dk1"/>
                </a:solidFill>
              </a:rPr>
              <a:t>. Nature 585, 357–362 (2020). DOI: 10.1038/s41586-020-2649-2. </a:t>
            </a:r>
          </a:p>
          <a:p>
            <a:pPr marL="0" indent="0">
              <a:buNone/>
            </a:pPr>
            <a:r>
              <a:rPr lang="en-US" sz="2800" dirty="0">
                <a:solidFill>
                  <a:schemeClr val="dk1"/>
                </a:solidFill>
              </a:rPr>
              <a:t>Pauli Virtanen, Ralf </a:t>
            </a:r>
            <a:r>
              <a:rPr lang="en-US" sz="2800" dirty="0" err="1">
                <a:solidFill>
                  <a:schemeClr val="dk1"/>
                </a:solidFill>
              </a:rPr>
              <a:t>Gommers</a:t>
            </a:r>
            <a:r>
              <a:rPr lang="en-US" sz="2800" dirty="0">
                <a:solidFill>
                  <a:schemeClr val="dk1"/>
                </a:solidFill>
              </a:rPr>
              <a:t>, Travis E. Oliphant, Matt </a:t>
            </a:r>
            <a:r>
              <a:rPr lang="en-US" sz="2800" dirty="0" err="1">
                <a:solidFill>
                  <a:schemeClr val="dk1"/>
                </a:solidFill>
              </a:rPr>
              <a:t>Haberland</a:t>
            </a:r>
            <a:r>
              <a:rPr lang="en-US" sz="2800" dirty="0">
                <a:solidFill>
                  <a:schemeClr val="dk1"/>
                </a:solidFill>
              </a:rPr>
              <a:t>, Tyler Reddy, David </a:t>
            </a:r>
            <a:r>
              <a:rPr lang="en-US" sz="2800" dirty="0" err="1">
                <a:solidFill>
                  <a:schemeClr val="dk1"/>
                </a:solidFill>
              </a:rPr>
              <a:t>Cournapeau</a:t>
            </a:r>
            <a:r>
              <a:rPr lang="en-US" sz="2800" dirty="0">
                <a:solidFill>
                  <a:schemeClr val="dk1"/>
                </a:solidFill>
              </a:rPr>
              <a:t>, Evgeni </a:t>
            </a:r>
            <a:r>
              <a:rPr lang="en-US" sz="2800" dirty="0" err="1">
                <a:solidFill>
                  <a:schemeClr val="dk1"/>
                </a:solidFill>
              </a:rPr>
              <a:t>Burovski</a:t>
            </a:r>
            <a:r>
              <a:rPr lang="en-US" sz="2800" dirty="0">
                <a:solidFill>
                  <a:schemeClr val="dk1"/>
                </a:solidFill>
              </a:rPr>
              <a:t>, </a:t>
            </a:r>
            <a:r>
              <a:rPr lang="en-US" sz="2800" dirty="0" err="1">
                <a:solidFill>
                  <a:schemeClr val="dk1"/>
                </a:solidFill>
              </a:rPr>
              <a:t>Pearu</a:t>
            </a:r>
            <a:r>
              <a:rPr lang="en-US" sz="2800" dirty="0">
                <a:solidFill>
                  <a:schemeClr val="dk1"/>
                </a:solidFill>
              </a:rPr>
              <a:t> Peterson, Warren </a:t>
            </a:r>
            <a:r>
              <a:rPr lang="en-US" sz="2800" dirty="0" err="1">
                <a:solidFill>
                  <a:schemeClr val="dk1"/>
                </a:solidFill>
              </a:rPr>
              <a:t>Weckesser</a:t>
            </a:r>
            <a:r>
              <a:rPr lang="en-US" sz="2800" dirty="0">
                <a:solidFill>
                  <a:schemeClr val="dk1"/>
                </a:solidFill>
              </a:rPr>
              <a:t>, Jonathan Bright, </a:t>
            </a:r>
            <a:r>
              <a:rPr lang="en-US" sz="2800" dirty="0" err="1">
                <a:solidFill>
                  <a:schemeClr val="dk1"/>
                </a:solidFill>
              </a:rPr>
              <a:t>Stéfan</a:t>
            </a:r>
            <a:r>
              <a:rPr lang="en-US" sz="2800" dirty="0">
                <a:solidFill>
                  <a:schemeClr val="dk1"/>
                </a:solidFill>
              </a:rPr>
              <a:t> J. van der Walt, Matthew Brett, Joshua Wilson, K. Jarrod Millman, Nikolay </a:t>
            </a:r>
            <a:r>
              <a:rPr lang="en-US" sz="2800" dirty="0" err="1">
                <a:solidFill>
                  <a:schemeClr val="dk1"/>
                </a:solidFill>
              </a:rPr>
              <a:t>Mayorov</a:t>
            </a:r>
            <a:r>
              <a:rPr lang="en-US" sz="2800" dirty="0">
                <a:solidFill>
                  <a:schemeClr val="dk1"/>
                </a:solidFill>
              </a:rPr>
              <a:t>, Andrew R. J. Nelson, Eric Jones, Robert Kern, Eric Larson, CJ Carey, İlhan </a:t>
            </a:r>
            <a:r>
              <a:rPr lang="en-US" sz="2800" dirty="0" err="1">
                <a:solidFill>
                  <a:schemeClr val="dk1"/>
                </a:solidFill>
              </a:rPr>
              <a:t>Polat</a:t>
            </a:r>
            <a:r>
              <a:rPr lang="en-US" sz="2800" dirty="0">
                <a:solidFill>
                  <a:schemeClr val="dk1"/>
                </a:solidFill>
              </a:rPr>
              <a:t>, Yu Feng, Eric W. Moore, Jake </a:t>
            </a:r>
            <a:r>
              <a:rPr lang="en-US" sz="2800" dirty="0" err="1">
                <a:solidFill>
                  <a:schemeClr val="dk1"/>
                </a:solidFill>
              </a:rPr>
              <a:t>VanderPlas</a:t>
            </a:r>
            <a:r>
              <a:rPr lang="en-US" sz="2800" dirty="0">
                <a:solidFill>
                  <a:schemeClr val="dk1"/>
                </a:solidFill>
              </a:rPr>
              <a:t>, Denis </a:t>
            </a:r>
            <a:r>
              <a:rPr lang="en-US" sz="2800" dirty="0" err="1">
                <a:solidFill>
                  <a:schemeClr val="dk1"/>
                </a:solidFill>
              </a:rPr>
              <a:t>Laxalde</a:t>
            </a:r>
            <a:r>
              <a:rPr lang="en-US" sz="2800" dirty="0">
                <a:solidFill>
                  <a:schemeClr val="dk1"/>
                </a:solidFill>
              </a:rPr>
              <a:t>, Josef </a:t>
            </a:r>
            <a:r>
              <a:rPr lang="en-US" sz="2800" dirty="0" err="1">
                <a:solidFill>
                  <a:schemeClr val="dk1"/>
                </a:solidFill>
              </a:rPr>
              <a:t>Perktold</a:t>
            </a:r>
            <a:r>
              <a:rPr lang="en-US" sz="2800" dirty="0">
                <a:solidFill>
                  <a:schemeClr val="dk1"/>
                </a:solidFill>
              </a:rPr>
              <a:t>, Robert </a:t>
            </a:r>
            <a:r>
              <a:rPr lang="en-US" sz="2800" dirty="0" err="1">
                <a:solidFill>
                  <a:schemeClr val="dk1"/>
                </a:solidFill>
              </a:rPr>
              <a:t>Cimrman</a:t>
            </a:r>
            <a:r>
              <a:rPr lang="en-US" sz="2800" dirty="0">
                <a:solidFill>
                  <a:schemeClr val="dk1"/>
                </a:solidFill>
              </a:rPr>
              <a:t>, Ian Henriksen, E.A. Quintero, Charles R Harris, Anne M. Archibald, Antônio H. Ribeiro, Fabian </a:t>
            </a:r>
            <a:r>
              <a:rPr lang="en-US" sz="2800" dirty="0" err="1">
                <a:solidFill>
                  <a:schemeClr val="dk1"/>
                </a:solidFill>
              </a:rPr>
              <a:t>Pedregosa</a:t>
            </a:r>
            <a:r>
              <a:rPr lang="en-US" sz="2800" dirty="0">
                <a:solidFill>
                  <a:schemeClr val="dk1"/>
                </a:solidFill>
              </a:rPr>
              <a:t>, Paul van </a:t>
            </a:r>
            <a:r>
              <a:rPr lang="en-US" sz="2800" dirty="0" err="1">
                <a:solidFill>
                  <a:schemeClr val="dk1"/>
                </a:solidFill>
              </a:rPr>
              <a:t>Mulbregt</a:t>
            </a:r>
            <a:r>
              <a:rPr lang="en-US" sz="2800" dirty="0">
                <a:solidFill>
                  <a:schemeClr val="dk1"/>
                </a:solidFill>
              </a:rPr>
              <a:t>, and SciPy 1.0 Contributors. (2020) SciPy 1.0: Fundamental Algorithms for Scientific Computing in Python. </a:t>
            </a:r>
            <a:r>
              <a:rPr lang="en-US" sz="2800" i="1" dirty="0">
                <a:solidFill>
                  <a:schemeClr val="dk1"/>
                </a:solidFill>
              </a:rPr>
              <a:t>Nature Methods</a:t>
            </a:r>
            <a:r>
              <a:rPr lang="en-US" sz="2800" dirty="0">
                <a:solidFill>
                  <a:schemeClr val="dk1"/>
                </a:solidFill>
              </a:rPr>
              <a:t>, 17(3), 261-272.</a:t>
            </a:r>
          </a:p>
          <a:p>
            <a:pPr marL="0" indent="0">
              <a:buNone/>
            </a:pPr>
            <a:endParaRPr lang="en-US" dirty="0"/>
          </a:p>
        </p:txBody>
      </p:sp>
    </p:spTree>
    <p:extLst>
      <p:ext uri="{BB962C8B-B14F-4D97-AF65-F5344CB8AC3E}">
        <p14:creationId xmlns:p14="http://schemas.microsoft.com/office/powerpoint/2010/main" val="2612370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2A2B-F12B-2E8C-05DE-43ABFD86689A}"/>
              </a:ext>
            </a:extLst>
          </p:cNvPr>
          <p:cNvSpPr>
            <a:spLocks noGrp="1"/>
          </p:cNvSpPr>
          <p:nvPr>
            <p:ph type="title"/>
          </p:nvPr>
        </p:nvSpPr>
        <p:spPr>
          <a:xfrm>
            <a:off x="838200" y="202400"/>
            <a:ext cx="10515600" cy="1325563"/>
          </a:xfrm>
        </p:spPr>
        <p:txBody>
          <a:bodyPr/>
          <a:lstStyle/>
          <a:p>
            <a:r>
              <a:rPr lang="en-US" dirty="0"/>
              <a:t>Nature Compressions</a:t>
            </a:r>
          </a:p>
        </p:txBody>
      </p:sp>
      <p:pic>
        <p:nvPicPr>
          <p:cNvPr id="5" name="Content Placeholder 4" descr="Chart, histogram&#10;&#10;Description automatically generated">
            <a:extLst>
              <a:ext uri="{FF2B5EF4-FFF2-40B4-BE49-F238E27FC236}">
                <a16:creationId xmlns:a16="http://schemas.microsoft.com/office/drawing/2014/main" id="{CABCC5EA-8062-776E-29BF-66C6C3CDC7F3}"/>
              </a:ext>
            </a:extLst>
          </p:cNvPr>
          <p:cNvPicPr>
            <a:picLocks noGrp="1" noChangeAspect="1"/>
          </p:cNvPicPr>
          <p:nvPr>
            <p:ph idx="1"/>
          </p:nvPr>
        </p:nvPicPr>
        <p:blipFill>
          <a:blip r:embed="rId2"/>
          <a:stretch>
            <a:fillRect/>
          </a:stretch>
        </p:blipFill>
        <p:spPr>
          <a:xfrm>
            <a:off x="9097876" y="3987723"/>
            <a:ext cx="3294420" cy="2470815"/>
          </a:xfrm>
        </p:spPr>
      </p:pic>
      <p:pic>
        <p:nvPicPr>
          <p:cNvPr id="7" name="Picture 6" descr="Chart, histogram&#10;&#10;Description automatically generated">
            <a:extLst>
              <a:ext uri="{FF2B5EF4-FFF2-40B4-BE49-F238E27FC236}">
                <a16:creationId xmlns:a16="http://schemas.microsoft.com/office/drawing/2014/main" id="{0C123A14-5E56-731B-4545-FE11E7130BB2}"/>
              </a:ext>
            </a:extLst>
          </p:cNvPr>
          <p:cNvPicPr>
            <a:picLocks noChangeAspect="1"/>
          </p:cNvPicPr>
          <p:nvPr/>
        </p:nvPicPr>
        <p:blipFill>
          <a:blip r:embed="rId3"/>
          <a:stretch>
            <a:fillRect/>
          </a:stretch>
        </p:blipFill>
        <p:spPr>
          <a:xfrm>
            <a:off x="5868065" y="3988879"/>
            <a:ext cx="3317256" cy="2487942"/>
          </a:xfrm>
          <a:prstGeom prst="rect">
            <a:avLst/>
          </a:prstGeom>
        </p:spPr>
      </p:pic>
      <p:pic>
        <p:nvPicPr>
          <p:cNvPr id="9" name="Picture 8" descr="Chart&#10;&#10;Description automatically generated">
            <a:extLst>
              <a:ext uri="{FF2B5EF4-FFF2-40B4-BE49-F238E27FC236}">
                <a16:creationId xmlns:a16="http://schemas.microsoft.com/office/drawing/2014/main" id="{2E5807D6-E945-B98A-952F-B1449C338BA8}"/>
              </a:ext>
            </a:extLst>
          </p:cNvPr>
          <p:cNvPicPr>
            <a:picLocks noChangeAspect="1"/>
          </p:cNvPicPr>
          <p:nvPr/>
        </p:nvPicPr>
        <p:blipFill>
          <a:blip r:embed="rId4"/>
          <a:stretch>
            <a:fillRect/>
          </a:stretch>
        </p:blipFill>
        <p:spPr>
          <a:xfrm>
            <a:off x="2661087" y="4011502"/>
            <a:ext cx="3317256" cy="2487942"/>
          </a:xfrm>
          <a:prstGeom prst="rect">
            <a:avLst/>
          </a:prstGeom>
        </p:spPr>
      </p:pic>
      <p:pic>
        <p:nvPicPr>
          <p:cNvPr id="11" name="Picture 10" descr="Chart&#10;&#10;Description automatically generated">
            <a:extLst>
              <a:ext uri="{FF2B5EF4-FFF2-40B4-BE49-F238E27FC236}">
                <a16:creationId xmlns:a16="http://schemas.microsoft.com/office/drawing/2014/main" id="{8B29E886-E9F2-9E1D-1B0A-21316793E65E}"/>
              </a:ext>
            </a:extLst>
          </p:cNvPr>
          <p:cNvPicPr>
            <a:picLocks noChangeAspect="1"/>
          </p:cNvPicPr>
          <p:nvPr/>
        </p:nvPicPr>
        <p:blipFill>
          <a:blip r:embed="rId5"/>
          <a:stretch>
            <a:fillRect/>
          </a:stretch>
        </p:blipFill>
        <p:spPr>
          <a:xfrm>
            <a:off x="9075040" y="1661624"/>
            <a:ext cx="3317256" cy="2487942"/>
          </a:xfrm>
          <a:prstGeom prst="rect">
            <a:avLst/>
          </a:prstGeom>
        </p:spPr>
      </p:pic>
      <p:pic>
        <p:nvPicPr>
          <p:cNvPr id="13" name="Picture 12" descr="Graphical user interface&#10;&#10;Description automatically generated with medium confidence">
            <a:extLst>
              <a:ext uri="{FF2B5EF4-FFF2-40B4-BE49-F238E27FC236}">
                <a16:creationId xmlns:a16="http://schemas.microsoft.com/office/drawing/2014/main" id="{96301719-7FD1-6875-7798-8AD1A65AF9C5}"/>
              </a:ext>
            </a:extLst>
          </p:cNvPr>
          <p:cNvPicPr>
            <a:picLocks noChangeAspect="1"/>
          </p:cNvPicPr>
          <p:nvPr/>
        </p:nvPicPr>
        <p:blipFill>
          <a:blip r:embed="rId6"/>
          <a:stretch>
            <a:fillRect/>
          </a:stretch>
        </p:blipFill>
        <p:spPr>
          <a:xfrm>
            <a:off x="5868064" y="1661624"/>
            <a:ext cx="3317256" cy="2487942"/>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2B962CF5-DB9D-2FB6-630C-5DBD34260964}"/>
              </a:ext>
            </a:extLst>
          </p:cNvPr>
          <p:cNvPicPr>
            <a:picLocks noChangeAspect="1"/>
          </p:cNvPicPr>
          <p:nvPr/>
        </p:nvPicPr>
        <p:blipFill>
          <a:blip r:embed="rId7"/>
          <a:stretch>
            <a:fillRect/>
          </a:stretch>
        </p:blipFill>
        <p:spPr>
          <a:xfrm>
            <a:off x="2661088" y="1661624"/>
            <a:ext cx="3317256" cy="248794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245B612-2DC0-F33E-AA78-DFCA433F2393}"/>
                  </a:ext>
                </a:extLst>
              </p:cNvPr>
              <p:cNvSpPr txBox="1"/>
              <p:nvPr/>
            </p:nvSpPr>
            <p:spPr>
              <a:xfrm>
                <a:off x="110281" y="2106621"/>
                <a:ext cx="2661086" cy="4086760"/>
              </a:xfrm>
              <a:prstGeom prst="rect">
                <a:avLst/>
              </a:prstGeom>
              <a:noFill/>
            </p:spPr>
            <p:txBody>
              <a:bodyPr wrap="square" rtlCol="0">
                <a:spAutoFit/>
              </a:bodyPr>
              <a:lstStyle/>
              <a:p>
                <a:r>
                  <a:rPr lang="en-US" dirty="0"/>
                  <a:t>Pictured to the right are the original nature image and its representation at different levels of simulated compression. S is the number of pixels that are maintained for every K x K image block in the overall picture. So, the proportion of sensed pixels in a given compressed picture is given by the equation </a:t>
                </a:r>
                <a14:m>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𝑆</m:t>
                        </m:r>
                      </m:num>
                      <m:den>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2</m:t>
                            </m:r>
                          </m:sup>
                        </m:sSup>
                      </m:den>
                    </m:f>
                  </m:oMath>
                </a14:m>
                <a:r>
                  <a:rPr lang="en-US" dirty="0"/>
                  <a:t> .</a:t>
                </a:r>
              </a:p>
            </p:txBody>
          </p:sp>
        </mc:Choice>
        <mc:Fallback>
          <p:sp>
            <p:nvSpPr>
              <p:cNvPr id="16" name="TextBox 15">
                <a:extLst>
                  <a:ext uri="{FF2B5EF4-FFF2-40B4-BE49-F238E27FC236}">
                    <a16:creationId xmlns:a16="http://schemas.microsoft.com/office/drawing/2014/main" id="{E245B612-2DC0-F33E-AA78-DFCA433F2393}"/>
                  </a:ext>
                </a:extLst>
              </p:cNvPr>
              <p:cNvSpPr txBox="1">
                <a:spLocks noRot="1" noChangeAspect="1" noMove="1" noResize="1" noEditPoints="1" noAdjustHandles="1" noChangeArrowheads="1" noChangeShapeType="1" noTextEdit="1"/>
              </p:cNvSpPr>
              <p:nvPr/>
            </p:nvSpPr>
            <p:spPr>
              <a:xfrm>
                <a:off x="110281" y="2106621"/>
                <a:ext cx="2661086" cy="4086760"/>
              </a:xfrm>
              <a:prstGeom prst="rect">
                <a:avLst/>
              </a:prstGeom>
              <a:blipFill>
                <a:blip r:embed="rId8"/>
                <a:stretch>
                  <a:fillRect l="-1896" t="-932" r="-2844"/>
                </a:stretch>
              </a:blipFill>
            </p:spPr>
            <p:txBody>
              <a:bodyPr/>
              <a:lstStyle/>
              <a:p>
                <a:r>
                  <a:rPr lang="en-US">
                    <a:noFill/>
                  </a:rPr>
                  <a:t> </a:t>
                </a:r>
              </a:p>
            </p:txBody>
          </p:sp>
        </mc:Fallback>
      </mc:AlternateContent>
    </p:spTree>
    <p:extLst>
      <p:ext uri="{BB962C8B-B14F-4D97-AF65-F5344CB8AC3E}">
        <p14:creationId xmlns:p14="http://schemas.microsoft.com/office/powerpoint/2010/main" val="382064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13972-F377-762F-F4CC-CD8C1F8A764D}"/>
              </a:ext>
            </a:extLst>
          </p:cNvPr>
          <p:cNvSpPr>
            <a:spLocks noGrp="1"/>
          </p:cNvSpPr>
          <p:nvPr>
            <p:ph type="title"/>
          </p:nvPr>
        </p:nvSpPr>
        <p:spPr>
          <a:xfrm>
            <a:off x="440402" y="0"/>
            <a:ext cx="5167185" cy="1680519"/>
          </a:xfrm>
        </p:spPr>
        <p:txBody>
          <a:bodyPr vert="horz" lIns="91440" tIns="45720" rIns="91440" bIns="45720" rtlCol="0">
            <a:normAutofit/>
          </a:bodyPr>
          <a:lstStyle/>
          <a:p>
            <a:r>
              <a:rPr lang="en-US" sz="4000" dirty="0"/>
              <a:t>Basis Vector Matrices</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33E0D964-4B62-6BA6-A6B4-482EEABC3129}"/>
              </a:ext>
            </a:extLst>
          </p:cNvPr>
          <p:cNvPicPr>
            <a:picLocks noChangeAspect="1"/>
          </p:cNvPicPr>
          <p:nvPr/>
        </p:nvPicPr>
        <p:blipFill>
          <a:blip r:embed="rId2"/>
          <a:stretch>
            <a:fillRect/>
          </a:stretch>
        </p:blipFill>
        <p:spPr>
          <a:xfrm>
            <a:off x="8058905" y="109740"/>
            <a:ext cx="3987887" cy="3319260"/>
          </a:xfrm>
          <a:prstGeom prst="rect">
            <a:avLst/>
          </a:prstGeom>
        </p:spPr>
      </p:pic>
      <p:pic>
        <p:nvPicPr>
          <p:cNvPr id="3" name="Content Placeholder 4" descr="A picture containing text, electronics&#10;&#10;Description automatically generated">
            <a:extLst>
              <a:ext uri="{FF2B5EF4-FFF2-40B4-BE49-F238E27FC236}">
                <a16:creationId xmlns:a16="http://schemas.microsoft.com/office/drawing/2014/main" id="{A3037A52-ED1C-4A60-2DA9-7701C6481824}"/>
              </a:ext>
            </a:extLst>
          </p:cNvPr>
          <p:cNvPicPr>
            <a:picLocks noChangeAspect="1"/>
          </p:cNvPicPr>
          <p:nvPr/>
        </p:nvPicPr>
        <p:blipFill>
          <a:blip r:embed="rId3"/>
          <a:stretch>
            <a:fillRect/>
          </a:stretch>
        </p:blipFill>
        <p:spPr>
          <a:xfrm>
            <a:off x="7978311" y="3287993"/>
            <a:ext cx="4149074" cy="3319260"/>
          </a:xfrm>
          <a:prstGeom prst="rect">
            <a:avLst/>
          </a:prstGeom>
        </p:spPr>
      </p:pic>
      <p:sp>
        <p:nvSpPr>
          <p:cNvPr id="6" name="TextBox 5">
            <a:extLst>
              <a:ext uri="{FF2B5EF4-FFF2-40B4-BE49-F238E27FC236}">
                <a16:creationId xmlns:a16="http://schemas.microsoft.com/office/drawing/2014/main" id="{4C05F019-FF25-D491-5BD4-13180C3656D3}"/>
              </a:ext>
            </a:extLst>
          </p:cNvPr>
          <p:cNvSpPr txBox="1"/>
          <p:nvPr/>
        </p:nvSpPr>
        <p:spPr>
          <a:xfrm>
            <a:off x="520995" y="1264722"/>
            <a:ext cx="6698512" cy="1477328"/>
          </a:xfrm>
          <a:prstGeom prst="rect">
            <a:avLst/>
          </a:prstGeom>
          <a:noFill/>
        </p:spPr>
        <p:txBody>
          <a:bodyPr wrap="square" rtlCol="0">
            <a:spAutoFit/>
          </a:bodyPr>
          <a:lstStyle/>
          <a:p>
            <a:r>
              <a:rPr lang="en-US" dirty="0"/>
              <a:t>To the right are visualizations of the Discrete Cosine Transform (DCT) (Ahmed, 1974) basis vector matrix for K = 8 and K = 16. On the vertical axis are the spatial locations (x, y) and on the horizontal axis are the spatial frequencies (u, v). The matrix is comprised of individual basis vectors which are given by the equation:</a:t>
            </a:r>
          </a:p>
        </p:txBody>
      </p:sp>
      <p:pic>
        <p:nvPicPr>
          <p:cNvPr id="8" name="Picture 7">
            <a:extLst>
              <a:ext uri="{FF2B5EF4-FFF2-40B4-BE49-F238E27FC236}">
                <a16:creationId xmlns:a16="http://schemas.microsoft.com/office/drawing/2014/main" id="{C3D34002-340F-C07F-E5C3-89E838AC15D0}"/>
              </a:ext>
            </a:extLst>
          </p:cNvPr>
          <p:cNvPicPr>
            <a:picLocks noChangeAspect="1"/>
          </p:cNvPicPr>
          <p:nvPr/>
        </p:nvPicPr>
        <p:blipFill>
          <a:blip r:embed="rId4"/>
          <a:stretch>
            <a:fillRect/>
          </a:stretch>
        </p:blipFill>
        <p:spPr>
          <a:xfrm>
            <a:off x="520995" y="2742050"/>
            <a:ext cx="6311900" cy="2730500"/>
          </a:xfrm>
          <a:prstGeom prst="rect">
            <a:avLst/>
          </a:prstGeom>
        </p:spPr>
      </p:pic>
      <p:sp>
        <p:nvSpPr>
          <p:cNvPr id="9" name="TextBox 8">
            <a:extLst>
              <a:ext uri="{FF2B5EF4-FFF2-40B4-BE49-F238E27FC236}">
                <a16:creationId xmlns:a16="http://schemas.microsoft.com/office/drawing/2014/main" id="{2B24BB33-19B7-AF2B-55A4-509C8FDFF341}"/>
              </a:ext>
            </a:extLst>
          </p:cNvPr>
          <p:cNvSpPr txBox="1"/>
          <p:nvPr/>
        </p:nvSpPr>
        <p:spPr>
          <a:xfrm>
            <a:off x="602375" y="5461917"/>
            <a:ext cx="6230520" cy="1200329"/>
          </a:xfrm>
          <a:prstGeom prst="rect">
            <a:avLst/>
          </a:prstGeom>
          <a:noFill/>
        </p:spPr>
        <p:txBody>
          <a:bodyPr wrap="square" rtlCol="0">
            <a:spAutoFit/>
          </a:bodyPr>
          <a:lstStyle/>
          <a:p>
            <a:r>
              <a:rPr lang="en-US" dirty="0"/>
              <a:t>Each vector is the rasterization of the above equations evaluated at all x and y. Together, this set of vectors comprises the basis for the reconstructed pixels. A linear combination of these vectors will be calculated to best represent individual image blocks.</a:t>
            </a:r>
          </a:p>
        </p:txBody>
      </p:sp>
    </p:spTree>
    <p:extLst>
      <p:ext uri="{BB962C8B-B14F-4D97-AF65-F5344CB8AC3E}">
        <p14:creationId xmlns:p14="http://schemas.microsoft.com/office/powerpoint/2010/main" val="3565885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FA46C6-2EA9-1437-5B39-08F3818E5C2A}"/>
              </a:ext>
            </a:extLst>
          </p:cNvPr>
          <p:cNvSpPr>
            <a:spLocks noGrp="1"/>
          </p:cNvSpPr>
          <p:nvPr>
            <p:ph type="title"/>
          </p:nvPr>
        </p:nvSpPr>
        <p:spPr>
          <a:xfrm>
            <a:off x="785875" y="55483"/>
            <a:ext cx="10515600" cy="1110537"/>
          </a:xfrm>
        </p:spPr>
        <p:txBody>
          <a:bodyPr vert="horz" lIns="91440" tIns="45720" rIns="91440" bIns="45720" rtlCol="0" anchor="ctr">
            <a:noAutofit/>
          </a:bodyPr>
          <a:lstStyle/>
          <a:p>
            <a:r>
              <a:rPr lang="en-US" sz="3600" kern="1200" dirty="0">
                <a:solidFill>
                  <a:schemeClr val="tx1"/>
                </a:solidFill>
                <a:latin typeface="+mj-lt"/>
                <a:ea typeface="+mj-ea"/>
                <a:cs typeface="+mj-cs"/>
              </a:rPr>
              <a:t>Checkpoint 2 - Fishing Boat 8x8, Top Pixel @ (17, 25)</a:t>
            </a:r>
          </a:p>
        </p:txBody>
      </p:sp>
      <p:pic>
        <p:nvPicPr>
          <p:cNvPr id="3" name="Content Placeholder 6" descr="Chart&#10;&#10;Description automatically generated">
            <a:extLst>
              <a:ext uri="{FF2B5EF4-FFF2-40B4-BE49-F238E27FC236}">
                <a16:creationId xmlns:a16="http://schemas.microsoft.com/office/drawing/2014/main" id="{1311CA5D-00EF-CAAA-562F-741D1CC59C74}"/>
              </a:ext>
            </a:extLst>
          </p:cNvPr>
          <p:cNvPicPr>
            <a:picLocks noGrp="1" noChangeAspect="1"/>
          </p:cNvPicPr>
          <p:nvPr>
            <p:ph idx="1"/>
          </p:nvPr>
        </p:nvPicPr>
        <p:blipFill>
          <a:blip r:embed="rId2"/>
          <a:stretch>
            <a:fillRect/>
          </a:stretch>
        </p:blipFill>
        <p:spPr>
          <a:xfrm>
            <a:off x="9583649" y="4430860"/>
            <a:ext cx="2742634" cy="2056976"/>
          </a:xfrm>
          <a:prstGeom prst="rect">
            <a:avLst/>
          </a:prstGeom>
        </p:spPr>
      </p:pic>
      <p:pic>
        <p:nvPicPr>
          <p:cNvPr id="17" name="Picture 16" descr="Chart&#10;&#10;Description automatically generated">
            <a:extLst>
              <a:ext uri="{FF2B5EF4-FFF2-40B4-BE49-F238E27FC236}">
                <a16:creationId xmlns:a16="http://schemas.microsoft.com/office/drawing/2014/main" id="{A45AF1A4-8229-AB9D-02A0-98983A217996}"/>
              </a:ext>
            </a:extLst>
          </p:cNvPr>
          <p:cNvPicPr>
            <a:picLocks noChangeAspect="1"/>
          </p:cNvPicPr>
          <p:nvPr/>
        </p:nvPicPr>
        <p:blipFill>
          <a:blip r:embed="rId3"/>
          <a:stretch>
            <a:fillRect/>
          </a:stretch>
        </p:blipFill>
        <p:spPr>
          <a:xfrm>
            <a:off x="9583649" y="2141851"/>
            <a:ext cx="2742634" cy="2056976"/>
          </a:xfrm>
          <a:prstGeom prst="rect">
            <a:avLst/>
          </a:prstGeom>
        </p:spPr>
      </p:pic>
      <p:pic>
        <p:nvPicPr>
          <p:cNvPr id="5" name="Picture 4" descr="Chart&#10;&#10;Description automatically generated">
            <a:extLst>
              <a:ext uri="{FF2B5EF4-FFF2-40B4-BE49-F238E27FC236}">
                <a16:creationId xmlns:a16="http://schemas.microsoft.com/office/drawing/2014/main" id="{124169E7-7FE5-20E4-C67B-4CB9A0DC7DED}"/>
              </a:ext>
            </a:extLst>
          </p:cNvPr>
          <p:cNvPicPr>
            <a:picLocks noChangeAspect="1"/>
          </p:cNvPicPr>
          <p:nvPr/>
        </p:nvPicPr>
        <p:blipFill>
          <a:blip r:embed="rId4"/>
          <a:stretch>
            <a:fillRect/>
          </a:stretch>
        </p:blipFill>
        <p:spPr>
          <a:xfrm>
            <a:off x="4607612" y="4430860"/>
            <a:ext cx="2742634" cy="2056976"/>
          </a:xfrm>
          <a:prstGeom prst="rect">
            <a:avLst/>
          </a:prstGeom>
        </p:spPr>
      </p:pic>
      <p:pic>
        <p:nvPicPr>
          <p:cNvPr id="4" name="Picture 3" descr="Chart&#10;&#10;Description automatically generated">
            <a:extLst>
              <a:ext uri="{FF2B5EF4-FFF2-40B4-BE49-F238E27FC236}">
                <a16:creationId xmlns:a16="http://schemas.microsoft.com/office/drawing/2014/main" id="{F73755A0-F746-0F0E-2AC4-751FA3CE5651}"/>
              </a:ext>
            </a:extLst>
          </p:cNvPr>
          <p:cNvPicPr>
            <a:picLocks noChangeAspect="1"/>
          </p:cNvPicPr>
          <p:nvPr/>
        </p:nvPicPr>
        <p:blipFill>
          <a:blip r:embed="rId5"/>
          <a:stretch>
            <a:fillRect/>
          </a:stretch>
        </p:blipFill>
        <p:spPr>
          <a:xfrm>
            <a:off x="4585333" y="2153238"/>
            <a:ext cx="2742634" cy="2056976"/>
          </a:xfrm>
          <a:prstGeom prst="rect">
            <a:avLst/>
          </a:prstGeom>
        </p:spPr>
      </p:pic>
      <p:pic>
        <p:nvPicPr>
          <p:cNvPr id="9" name="Picture 8" descr="Chart&#10;&#10;Description automatically generated">
            <a:extLst>
              <a:ext uri="{FF2B5EF4-FFF2-40B4-BE49-F238E27FC236}">
                <a16:creationId xmlns:a16="http://schemas.microsoft.com/office/drawing/2014/main" id="{8F8BBC80-1FC1-0E82-B31A-05CDF3482B7F}"/>
              </a:ext>
            </a:extLst>
          </p:cNvPr>
          <p:cNvPicPr>
            <a:picLocks noChangeAspect="1"/>
          </p:cNvPicPr>
          <p:nvPr/>
        </p:nvPicPr>
        <p:blipFill>
          <a:blip r:embed="rId6"/>
          <a:stretch>
            <a:fillRect/>
          </a:stretch>
        </p:blipFill>
        <p:spPr>
          <a:xfrm>
            <a:off x="6841015" y="2174261"/>
            <a:ext cx="2742634" cy="2056976"/>
          </a:xfrm>
          <a:prstGeom prst="rect">
            <a:avLst/>
          </a:prstGeom>
        </p:spPr>
      </p:pic>
      <p:pic>
        <p:nvPicPr>
          <p:cNvPr id="6" name="Picture 5" descr="Chart&#10;&#10;Description automatically generated">
            <a:extLst>
              <a:ext uri="{FF2B5EF4-FFF2-40B4-BE49-F238E27FC236}">
                <a16:creationId xmlns:a16="http://schemas.microsoft.com/office/drawing/2014/main" id="{1E492D31-E20E-706C-1415-2E59D708BB8B}"/>
              </a:ext>
            </a:extLst>
          </p:cNvPr>
          <p:cNvPicPr>
            <a:picLocks noChangeAspect="1"/>
          </p:cNvPicPr>
          <p:nvPr/>
        </p:nvPicPr>
        <p:blipFill>
          <a:blip r:embed="rId7"/>
          <a:stretch>
            <a:fillRect/>
          </a:stretch>
        </p:blipFill>
        <p:spPr>
          <a:xfrm>
            <a:off x="6841015" y="4465031"/>
            <a:ext cx="2742634" cy="2056976"/>
          </a:xfrm>
          <a:prstGeom prst="rect">
            <a:avLst/>
          </a:prstGeom>
        </p:spPr>
      </p:pic>
      <p:pic>
        <p:nvPicPr>
          <p:cNvPr id="7" name="Content Placeholder 5" descr="Chart&#10;&#10;Description automatically generated">
            <a:extLst>
              <a:ext uri="{FF2B5EF4-FFF2-40B4-BE49-F238E27FC236}">
                <a16:creationId xmlns:a16="http://schemas.microsoft.com/office/drawing/2014/main" id="{073C2993-993A-E2A8-8219-A167FBFDBFAB}"/>
              </a:ext>
            </a:extLst>
          </p:cNvPr>
          <p:cNvPicPr>
            <a:picLocks noChangeAspect="1"/>
          </p:cNvPicPr>
          <p:nvPr/>
        </p:nvPicPr>
        <p:blipFill>
          <a:blip r:embed="rId8"/>
          <a:stretch>
            <a:fillRect/>
          </a:stretch>
        </p:blipFill>
        <p:spPr>
          <a:xfrm>
            <a:off x="827850" y="1135981"/>
            <a:ext cx="2274086" cy="1705564"/>
          </a:xfrm>
          <a:prstGeom prst="rect">
            <a:avLst/>
          </a:prstGeom>
        </p:spPr>
      </p:pic>
      <p:sp>
        <p:nvSpPr>
          <p:cNvPr id="8" name="TextBox 7">
            <a:extLst>
              <a:ext uri="{FF2B5EF4-FFF2-40B4-BE49-F238E27FC236}">
                <a16:creationId xmlns:a16="http://schemas.microsoft.com/office/drawing/2014/main" id="{CB47C073-A934-962E-9E11-2ED040F09230}"/>
              </a:ext>
            </a:extLst>
          </p:cNvPr>
          <p:cNvSpPr txBox="1"/>
          <p:nvPr/>
        </p:nvSpPr>
        <p:spPr>
          <a:xfrm>
            <a:off x="1107276" y="1077292"/>
            <a:ext cx="2802366" cy="200055"/>
          </a:xfrm>
          <a:prstGeom prst="rect">
            <a:avLst/>
          </a:prstGeom>
          <a:noFill/>
        </p:spPr>
        <p:txBody>
          <a:bodyPr wrap="square" rtlCol="0">
            <a:spAutoFit/>
          </a:bodyPr>
          <a:lstStyle/>
          <a:p>
            <a:r>
              <a:rPr lang="en-US" sz="700" dirty="0"/>
              <a:t>Boat, Top Pixel @ (17, 25), Uncompressed</a:t>
            </a:r>
          </a:p>
        </p:txBody>
      </p:sp>
      <p:sp>
        <p:nvSpPr>
          <p:cNvPr id="10" name="TextBox 9">
            <a:extLst>
              <a:ext uri="{FF2B5EF4-FFF2-40B4-BE49-F238E27FC236}">
                <a16:creationId xmlns:a16="http://schemas.microsoft.com/office/drawing/2014/main" id="{529CD614-5B74-B2FA-BA51-97D85C605103}"/>
              </a:ext>
            </a:extLst>
          </p:cNvPr>
          <p:cNvSpPr txBox="1"/>
          <p:nvPr/>
        </p:nvSpPr>
        <p:spPr>
          <a:xfrm>
            <a:off x="53849" y="2820055"/>
            <a:ext cx="4205709" cy="4093428"/>
          </a:xfrm>
          <a:prstGeom prst="rect">
            <a:avLst/>
          </a:prstGeom>
          <a:noFill/>
        </p:spPr>
        <p:txBody>
          <a:bodyPr wrap="square" rtlCol="0">
            <a:spAutoFit/>
          </a:bodyPr>
          <a:lstStyle/>
          <a:p>
            <a:r>
              <a:rPr lang="en-US" sz="2000" dirty="0"/>
              <a:t>Above is the original image block (random 8 x 8 chunk) from the boat picture. To the right are compressions at two different compression levels. Then, using the regularization parameter selected in cross validation, we estimate the missing pixels to “reconstruct” the compressed images (column two). In the third column, we have MSE as a function of the log(regularization parameter). We will select the parameter that minimizes this MSE.</a:t>
            </a:r>
          </a:p>
        </p:txBody>
      </p:sp>
      <p:sp>
        <p:nvSpPr>
          <p:cNvPr id="18" name="TextBox 17">
            <a:extLst>
              <a:ext uri="{FF2B5EF4-FFF2-40B4-BE49-F238E27FC236}">
                <a16:creationId xmlns:a16="http://schemas.microsoft.com/office/drawing/2014/main" id="{8AC1CDFD-E56D-8344-DF50-35F7E3972D62}"/>
              </a:ext>
            </a:extLst>
          </p:cNvPr>
          <p:cNvSpPr txBox="1"/>
          <p:nvPr/>
        </p:nvSpPr>
        <p:spPr>
          <a:xfrm>
            <a:off x="4191161" y="2902003"/>
            <a:ext cx="1055914" cy="369332"/>
          </a:xfrm>
          <a:prstGeom prst="rect">
            <a:avLst/>
          </a:prstGeom>
          <a:noFill/>
        </p:spPr>
        <p:txBody>
          <a:bodyPr wrap="square" rtlCol="0">
            <a:spAutoFit/>
          </a:bodyPr>
          <a:lstStyle/>
          <a:p>
            <a:r>
              <a:rPr lang="en-US" b="1" dirty="0"/>
              <a:t>S = 50</a:t>
            </a:r>
          </a:p>
        </p:txBody>
      </p:sp>
      <p:sp>
        <p:nvSpPr>
          <p:cNvPr id="19" name="TextBox 18">
            <a:extLst>
              <a:ext uri="{FF2B5EF4-FFF2-40B4-BE49-F238E27FC236}">
                <a16:creationId xmlns:a16="http://schemas.microsoft.com/office/drawing/2014/main" id="{C58EF56D-111C-F9BE-FE98-F026A6AB71B3}"/>
              </a:ext>
            </a:extLst>
          </p:cNvPr>
          <p:cNvSpPr txBox="1"/>
          <p:nvPr/>
        </p:nvSpPr>
        <p:spPr>
          <a:xfrm>
            <a:off x="4228089" y="5403436"/>
            <a:ext cx="1055914" cy="369332"/>
          </a:xfrm>
          <a:prstGeom prst="rect">
            <a:avLst/>
          </a:prstGeom>
          <a:noFill/>
        </p:spPr>
        <p:txBody>
          <a:bodyPr wrap="square" rtlCol="0">
            <a:spAutoFit/>
          </a:bodyPr>
          <a:lstStyle/>
          <a:p>
            <a:r>
              <a:rPr lang="en-US" b="1" dirty="0"/>
              <a:t>S = 30</a:t>
            </a:r>
          </a:p>
        </p:txBody>
      </p:sp>
      <p:sp>
        <p:nvSpPr>
          <p:cNvPr id="20" name="TextBox 19">
            <a:extLst>
              <a:ext uri="{FF2B5EF4-FFF2-40B4-BE49-F238E27FC236}">
                <a16:creationId xmlns:a16="http://schemas.microsoft.com/office/drawing/2014/main" id="{62D663D9-E670-FB26-4C08-945B50C29464}"/>
              </a:ext>
            </a:extLst>
          </p:cNvPr>
          <p:cNvSpPr txBox="1"/>
          <p:nvPr/>
        </p:nvSpPr>
        <p:spPr>
          <a:xfrm>
            <a:off x="5371594" y="1804097"/>
            <a:ext cx="1488657" cy="369332"/>
          </a:xfrm>
          <a:prstGeom prst="rect">
            <a:avLst/>
          </a:prstGeom>
          <a:noFill/>
        </p:spPr>
        <p:txBody>
          <a:bodyPr wrap="square" rtlCol="0">
            <a:spAutoFit/>
          </a:bodyPr>
          <a:lstStyle/>
          <a:p>
            <a:r>
              <a:rPr lang="en-US" b="1" dirty="0"/>
              <a:t>Corruption</a:t>
            </a:r>
          </a:p>
        </p:txBody>
      </p:sp>
      <p:sp>
        <p:nvSpPr>
          <p:cNvPr id="21" name="TextBox 20">
            <a:extLst>
              <a:ext uri="{FF2B5EF4-FFF2-40B4-BE49-F238E27FC236}">
                <a16:creationId xmlns:a16="http://schemas.microsoft.com/office/drawing/2014/main" id="{379F6F80-1406-0B90-EAA3-C258441C682B}"/>
              </a:ext>
            </a:extLst>
          </p:cNvPr>
          <p:cNvSpPr txBox="1"/>
          <p:nvPr/>
        </p:nvSpPr>
        <p:spPr>
          <a:xfrm>
            <a:off x="7552959" y="1581623"/>
            <a:ext cx="1680256" cy="646331"/>
          </a:xfrm>
          <a:prstGeom prst="rect">
            <a:avLst/>
          </a:prstGeom>
          <a:noFill/>
        </p:spPr>
        <p:txBody>
          <a:bodyPr wrap="square" rtlCol="0">
            <a:spAutoFit/>
          </a:bodyPr>
          <a:lstStyle/>
          <a:p>
            <a:r>
              <a:rPr lang="en-US" b="1" dirty="0"/>
              <a:t>Best Reconstruction</a:t>
            </a:r>
          </a:p>
        </p:txBody>
      </p:sp>
      <p:sp>
        <p:nvSpPr>
          <p:cNvPr id="23" name="TextBox 22">
            <a:extLst>
              <a:ext uri="{FF2B5EF4-FFF2-40B4-BE49-F238E27FC236}">
                <a16:creationId xmlns:a16="http://schemas.microsoft.com/office/drawing/2014/main" id="{CCC87926-2C27-6941-0E5B-50591CDCCDEE}"/>
              </a:ext>
            </a:extLst>
          </p:cNvPr>
          <p:cNvSpPr txBox="1"/>
          <p:nvPr/>
        </p:nvSpPr>
        <p:spPr>
          <a:xfrm>
            <a:off x="10234273" y="1667169"/>
            <a:ext cx="1533841" cy="369332"/>
          </a:xfrm>
          <a:prstGeom prst="rect">
            <a:avLst/>
          </a:prstGeom>
          <a:noFill/>
        </p:spPr>
        <p:txBody>
          <a:bodyPr wrap="square" rtlCol="0">
            <a:spAutoFit/>
          </a:bodyPr>
          <a:lstStyle/>
          <a:p>
            <a:r>
              <a:rPr lang="en-US" b="1" dirty="0"/>
              <a:t>MSE vs. alpha</a:t>
            </a:r>
          </a:p>
        </p:txBody>
      </p:sp>
    </p:spTree>
    <p:extLst>
      <p:ext uri="{BB962C8B-B14F-4D97-AF65-F5344CB8AC3E}">
        <p14:creationId xmlns:p14="http://schemas.microsoft.com/office/powerpoint/2010/main" val="2295856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28EE-D2C4-54EC-6239-3EEE476BDE2D}"/>
              </a:ext>
            </a:extLst>
          </p:cNvPr>
          <p:cNvSpPr>
            <a:spLocks noGrp="1"/>
          </p:cNvSpPr>
          <p:nvPr>
            <p:ph type="title"/>
          </p:nvPr>
        </p:nvSpPr>
        <p:spPr>
          <a:xfrm>
            <a:off x="341541" y="-1148"/>
            <a:ext cx="10957829" cy="1325563"/>
          </a:xfrm>
        </p:spPr>
        <p:txBody>
          <a:bodyPr>
            <a:normAutofit/>
          </a:bodyPr>
          <a:lstStyle/>
          <a:p>
            <a:r>
              <a:rPr lang="en-US" sz="3600" kern="1200" dirty="0">
                <a:solidFill>
                  <a:schemeClr val="tx1"/>
                </a:solidFill>
                <a:latin typeface="+mj-lt"/>
                <a:ea typeface="+mj-ea"/>
                <a:cs typeface="+mj-cs"/>
              </a:rPr>
              <a:t>Checkpoint 2 - </a:t>
            </a:r>
            <a:r>
              <a:rPr lang="en-US" sz="3600" dirty="0"/>
              <a:t>Fishing Boat 8x8, Top Pixel @ (17, 25) Cont.</a:t>
            </a:r>
          </a:p>
        </p:txBody>
      </p:sp>
      <p:pic>
        <p:nvPicPr>
          <p:cNvPr id="9" name="Picture 8" descr="Chart&#10;&#10;Description automatically generated">
            <a:extLst>
              <a:ext uri="{FF2B5EF4-FFF2-40B4-BE49-F238E27FC236}">
                <a16:creationId xmlns:a16="http://schemas.microsoft.com/office/drawing/2014/main" id="{EB4C510B-E032-8519-6BB3-4B676D46B89C}"/>
              </a:ext>
            </a:extLst>
          </p:cNvPr>
          <p:cNvPicPr>
            <a:picLocks noChangeAspect="1"/>
          </p:cNvPicPr>
          <p:nvPr/>
        </p:nvPicPr>
        <p:blipFill>
          <a:blip r:embed="rId2"/>
          <a:stretch>
            <a:fillRect/>
          </a:stretch>
        </p:blipFill>
        <p:spPr>
          <a:xfrm>
            <a:off x="5644783" y="1470328"/>
            <a:ext cx="2227102" cy="1670327"/>
          </a:xfrm>
          <a:prstGeom prst="rect">
            <a:avLst/>
          </a:prstGeom>
        </p:spPr>
      </p:pic>
      <p:pic>
        <p:nvPicPr>
          <p:cNvPr id="11" name="Picture 10">
            <a:extLst>
              <a:ext uri="{FF2B5EF4-FFF2-40B4-BE49-F238E27FC236}">
                <a16:creationId xmlns:a16="http://schemas.microsoft.com/office/drawing/2014/main" id="{46D16E24-7539-2382-E34B-B713348A7163}"/>
              </a:ext>
            </a:extLst>
          </p:cNvPr>
          <p:cNvPicPr>
            <a:picLocks noChangeAspect="1"/>
          </p:cNvPicPr>
          <p:nvPr/>
        </p:nvPicPr>
        <p:blipFill>
          <a:blip r:embed="rId3"/>
          <a:stretch>
            <a:fillRect/>
          </a:stretch>
        </p:blipFill>
        <p:spPr>
          <a:xfrm>
            <a:off x="7587883" y="1502078"/>
            <a:ext cx="2227101" cy="1670326"/>
          </a:xfrm>
          <a:prstGeom prst="rect">
            <a:avLst/>
          </a:prstGeom>
        </p:spPr>
      </p:pic>
      <p:pic>
        <p:nvPicPr>
          <p:cNvPr id="5" name="Picture 4" descr="Chart&#10;&#10;Description automatically generated">
            <a:extLst>
              <a:ext uri="{FF2B5EF4-FFF2-40B4-BE49-F238E27FC236}">
                <a16:creationId xmlns:a16="http://schemas.microsoft.com/office/drawing/2014/main" id="{C96B1817-4655-7A56-22A6-DED86A7F0E25}"/>
              </a:ext>
            </a:extLst>
          </p:cNvPr>
          <p:cNvPicPr>
            <a:picLocks noChangeAspect="1"/>
          </p:cNvPicPr>
          <p:nvPr/>
        </p:nvPicPr>
        <p:blipFill>
          <a:blip r:embed="rId4"/>
          <a:stretch>
            <a:fillRect/>
          </a:stretch>
        </p:blipFill>
        <p:spPr>
          <a:xfrm>
            <a:off x="9814984" y="1502078"/>
            <a:ext cx="2227102" cy="1670327"/>
          </a:xfrm>
          <a:prstGeom prst="rect">
            <a:avLst/>
          </a:prstGeom>
        </p:spPr>
      </p:pic>
      <p:pic>
        <p:nvPicPr>
          <p:cNvPr id="3" name="Picture 2" descr="Chart, waterfall chart&#10;&#10;Description automatically generated">
            <a:extLst>
              <a:ext uri="{FF2B5EF4-FFF2-40B4-BE49-F238E27FC236}">
                <a16:creationId xmlns:a16="http://schemas.microsoft.com/office/drawing/2014/main" id="{B336E590-07D1-3AAE-9C1F-C12B3D378E80}"/>
              </a:ext>
            </a:extLst>
          </p:cNvPr>
          <p:cNvPicPr>
            <a:picLocks noChangeAspect="1"/>
          </p:cNvPicPr>
          <p:nvPr/>
        </p:nvPicPr>
        <p:blipFill>
          <a:blip r:embed="rId5"/>
          <a:stretch>
            <a:fillRect/>
          </a:stretch>
        </p:blipFill>
        <p:spPr>
          <a:xfrm>
            <a:off x="5644783" y="5181599"/>
            <a:ext cx="2235200" cy="1676400"/>
          </a:xfrm>
          <a:prstGeom prst="rect">
            <a:avLst/>
          </a:prstGeom>
        </p:spPr>
      </p:pic>
      <p:pic>
        <p:nvPicPr>
          <p:cNvPr id="6" name="Picture 5" descr="Chart&#10;&#10;Description automatically generated">
            <a:extLst>
              <a:ext uri="{FF2B5EF4-FFF2-40B4-BE49-F238E27FC236}">
                <a16:creationId xmlns:a16="http://schemas.microsoft.com/office/drawing/2014/main" id="{7F292CFD-53B7-DF11-89F9-C4A6601B01E2}"/>
              </a:ext>
            </a:extLst>
          </p:cNvPr>
          <p:cNvPicPr>
            <a:picLocks noChangeAspect="1"/>
          </p:cNvPicPr>
          <p:nvPr/>
        </p:nvPicPr>
        <p:blipFill>
          <a:blip r:embed="rId6"/>
          <a:stretch>
            <a:fillRect/>
          </a:stretch>
        </p:blipFill>
        <p:spPr>
          <a:xfrm>
            <a:off x="7511683" y="5181599"/>
            <a:ext cx="2235201" cy="1676401"/>
          </a:xfrm>
          <a:prstGeom prst="rect">
            <a:avLst/>
          </a:prstGeom>
        </p:spPr>
      </p:pic>
      <p:pic>
        <p:nvPicPr>
          <p:cNvPr id="7" name="Picture 6" descr="Chart&#10;&#10;Description automatically generated">
            <a:extLst>
              <a:ext uri="{FF2B5EF4-FFF2-40B4-BE49-F238E27FC236}">
                <a16:creationId xmlns:a16="http://schemas.microsoft.com/office/drawing/2014/main" id="{A155095F-D5E0-F2CC-7CD4-F0231D5C19A2}"/>
              </a:ext>
            </a:extLst>
          </p:cNvPr>
          <p:cNvPicPr>
            <a:picLocks noChangeAspect="1"/>
          </p:cNvPicPr>
          <p:nvPr/>
        </p:nvPicPr>
        <p:blipFill>
          <a:blip r:embed="rId7"/>
          <a:stretch>
            <a:fillRect/>
          </a:stretch>
        </p:blipFill>
        <p:spPr>
          <a:xfrm>
            <a:off x="9750428" y="5181599"/>
            <a:ext cx="2235201" cy="1676401"/>
          </a:xfrm>
          <a:prstGeom prst="rect">
            <a:avLst/>
          </a:prstGeom>
        </p:spPr>
      </p:pic>
      <p:pic>
        <p:nvPicPr>
          <p:cNvPr id="8" name="Picture 7" descr="Chart, waterfall chart&#10;&#10;Description automatically generated">
            <a:extLst>
              <a:ext uri="{FF2B5EF4-FFF2-40B4-BE49-F238E27FC236}">
                <a16:creationId xmlns:a16="http://schemas.microsoft.com/office/drawing/2014/main" id="{9404039E-7002-FA6D-76C0-2293948392E3}"/>
              </a:ext>
            </a:extLst>
          </p:cNvPr>
          <p:cNvPicPr>
            <a:picLocks noChangeAspect="1"/>
          </p:cNvPicPr>
          <p:nvPr/>
        </p:nvPicPr>
        <p:blipFill>
          <a:blip r:embed="rId8"/>
          <a:stretch>
            <a:fillRect/>
          </a:stretch>
        </p:blipFill>
        <p:spPr>
          <a:xfrm>
            <a:off x="5656197" y="3286568"/>
            <a:ext cx="2242142" cy="1681607"/>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C4040A77-D06D-1F12-F989-590D16D5237E}"/>
              </a:ext>
            </a:extLst>
          </p:cNvPr>
          <p:cNvPicPr>
            <a:picLocks noChangeAspect="1"/>
          </p:cNvPicPr>
          <p:nvPr/>
        </p:nvPicPr>
        <p:blipFill>
          <a:blip r:embed="rId9"/>
          <a:stretch>
            <a:fillRect/>
          </a:stretch>
        </p:blipFill>
        <p:spPr>
          <a:xfrm>
            <a:off x="7535798" y="3343713"/>
            <a:ext cx="2242142" cy="1681607"/>
          </a:xfrm>
          <a:prstGeom prst="rect">
            <a:avLst/>
          </a:prstGeom>
        </p:spPr>
      </p:pic>
      <p:pic>
        <p:nvPicPr>
          <p:cNvPr id="12" name="Content Placeholder 6" descr="Chart&#10;&#10;Description automatically generated">
            <a:extLst>
              <a:ext uri="{FF2B5EF4-FFF2-40B4-BE49-F238E27FC236}">
                <a16:creationId xmlns:a16="http://schemas.microsoft.com/office/drawing/2014/main" id="{789497CD-561F-2680-986A-31BEB264E82A}"/>
              </a:ext>
            </a:extLst>
          </p:cNvPr>
          <p:cNvPicPr>
            <a:picLocks noChangeAspect="1"/>
          </p:cNvPicPr>
          <p:nvPr/>
        </p:nvPicPr>
        <p:blipFill>
          <a:blip r:embed="rId10"/>
          <a:stretch>
            <a:fillRect/>
          </a:stretch>
        </p:blipFill>
        <p:spPr>
          <a:xfrm>
            <a:off x="9774544" y="3293712"/>
            <a:ext cx="2242142" cy="1681607"/>
          </a:xfrm>
          <a:prstGeom prst="rect">
            <a:avLst/>
          </a:prstGeom>
        </p:spPr>
      </p:pic>
      <p:pic>
        <p:nvPicPr>
          <p:cNvPr id="13" name="Content Placeholder 5" descr="Chart&#10;&#10;Description automatically generated">
            <a:extLst>
              <a:ext uri="{FF2B5EF4-FFF2-40B4-BE49-F238E27FC236}">
                <a16:creationId xmlns:a16="http://schemas.microsoft.com/office/drawing/2014/main" id="{9DE28F81-4CBC-FC69-49CA-5EF35BD90B96}"/>
              </a:ext>
            </a:extLst>
          </p:cNvPr>
          <p:cNvPicPr>
            <a:picLocks noChangeAspect="1"/>
          </p:cNvPicPr>
          <p:nvPr/>
        </p:nvPicPr>
        <p:blipFill>
          <a:blip r:embed="rId11"/>
          <a:stretch>
            <a:fillRect/>
          </a:stretch>
        </p:blipFill>
        <p:spPr>
          <a:xfrm>
            <a:off x="1031127" y="1470328"/>
            <a:ext cx="2242145" cy="1681608"/>
          </a:xfrm>
          <a:prstGeom prst="rect">
            <a:avLst/>
          </a:prstGeom>
        </p:spPr>
      </p:pic>
      <p:sp>
        <p:nvSpPr>
          <p:cNvPr id="16" name="TextBox 15">
            <a:extLst>
              <a:ext uri="{FF2B5EF4-FFF2-40B4-BE49-F238E27FC236}">
                <a16:creationId xmlns:a16="http://schemas.microsoft.com/office/drawing/2014/main" id="{59658FC6-691E-443F-E145-470B07CC8D5F}"/>
              </a:ext>
            </a:extLst>
          </p:cNvPr>
          <p:cNvSpPr txBox="1"/>
          <p:nvPr/>
        </p:nvSpPr>
        <p:spPr>
          <a:xfrm>
            <a:off x="821499" y="1240468"/>
            <a:ext cx="2802366" cy="261610"/>
          </a:xfrm>
          <a:prstGeom prst="rect">
            <a:avLst/>
          </a:prstGeom>
          <a:noFill/>
        </p:spPr>
        <p:txBody>
          <a:bodyPr wrap="square" rtlCol="0">
            <a:spAutoFit/>
          </a:bodyPr>
          <a:lstStyle/>
          <a:p>
            <a:r>
              <a:rPr lang="en-US" sz="1050" dirty="0"/>
              <a:t>Boat, Top Pixel @ (17, 25), Uncompressed</a:t>
            </a:r>
          </a:p>
        </p:txBody>
      </p:sp>
      <p:sp>
        <p:nvSpPr>
          <p:cNvPr id="17" name="TextBox 16">
            <a:extLst>
              <a:ext uri="{FF2B5EF4-FFF2-40B4-BE49-F238E27FC236}">
                <a16:creationId xmlns:a16="http://schemas.microsoft.com/office/drawing/2014/main" id="{0F75EF2F-1040-B76D-92CC-15705EB4C5D0}"/>
              </a:ext>
            </a:extLst>
          </p:cNvPr>
          <p:cNvSpPr txBox="1"/>
          <p:nvPr/>
        </p:nvSpPr>
        <p:spPr>
          <a:xfrm>
            <a:off x="114402" y="3140655"/>
            <a:ext cx="4489716" cy="3785652"/>
          </a:xfrm>
          <a:prstGeom prst="rect">
            <a:avLst/>
          </a:prstGeom>
          <a:noFill/>
        </p:spPr>
        <p:txBody>
          <a:bodyPr wrap="square" rtlCol="0">
            <a:spAutoFit/>
          </a:bodyPr>
          <a:lstStyle/>
          <a:p>
            <a:r>
              <a:rPr lang="en-US" sz="2000" dirty="0"/>
              <a:t>Above is the original image block (random 8 x 8 chunk) from the boat. To the right are compressions at three different compression levels. Then, using the regularization parameter selected in cross validation, we estimate the missing pixels to “reconstruct” the compressed images (column two). In the third column, we have MSE as a function of the log(regularization parameter). We will select the parameter that minimizes this MSE.</a:t>
            </a:r>
          </a:p>
        </p:txBody>
      </p:sp>
      <p:sp>
        <p:nvSpPr>
          <p:cNvPr id="4" name="TextBox 3">
            <a:extLst>
              <a:ext uri="{FF2B5EF4-FFF2-40B4-BE49-F238E27FC236}">
                <a16:creationId xmlns:a16="http://schemas.microsoft.com/office/drawing/2014/main" id="{5363D6C5-1089-D0F6-83DF-98949CF3D16C}"/>
              </a:ext>
            </a:extLst>
          </p:cNvPr>
          <p:cNvSpPr txBox="1"/>
          <p:nvPr/>
        </p:nvSpPr>
        <p:spPr>
          <a:xfrm>
            <a:off x="5292498" y="2152575"/>
            <a:ext cx="1055914" cy="369332"/>
          </a:xfrm>
          <a:prstGeom prst="rect">
            <a:avLst/>
          </a:prstGeom>
          <a:noFill/>
        </p:spPr>
        <p:txBody>
          <a:bodyPr wrap="square" rtlCol="0">
            <a:spAutoFit/>
          </a:bodyPr>
          <a:lstStyle/>
          <a:p>
            <a:r>
              <a:rPr lang="en-US" b="1" dirty="0"/>
              <a:t>S = 30</a:t>
            </a:r>
          </a:p>
        </p:txBody>
      </p:sp>
      <p:sp>
        <p:nvSpPr>
          <p:cNvPr id="14" name="TextBox 13">
            <a:extLst>
              <a:ext uri="{FF2B5EF4-FFF2-40B4-BE49-F238E27FC236}">
                <a16:creationId xmlns:a16="http://schemas.microsoft.com/office/drawing/2014/main" id="{91542521-F005-53C3-2BB7-5A9E192865AC}"/>
              </a:ext>
            </a:extLst>
          </p:cNvPr>
          <p:cNvSpPr txBox="1"/>
          <p:nvPr/>
        </p:nvSpPr>
        <p:spPr>
          <a:xfrm>
            <a:off x="5292498" y="3993854"/>
            <a:ext cx="1055914" cy="369332"/>
          </a:xfrm>
          <a:prstGeom prst="rect">
            <a:avLst/>
          </a:prstGeom>
          <a:noFill/>
        </p:spPr>
        <p:txBody>
          <a:bodyPr wrap="square" rtlCol="0">
            <a:spAutoFit/>
          </a:bodyPr>
          <a:lstStyle/>
          <a:p>
            <a:r>
              <a:rPr lang="en-US" b="1" dirty="0"/>
              <a:t>S = 20</a:t>
            </a:r>
          </a:p>
        </p:txBody>
      </p:sp>
      <p:sp>
        <p:nvSpPr>
          <p:cNvPr id="15" name="TextBox 14">
            <a:extLst>
              <a:ext uri="{FF2B5EF4-FFF2-40B4-BE49-F238E27FC236}">
                <a16:creationId xmlns:a16="http://schemas.microsoft.com/office/drawing/2014/main" id="{AB70184C-0000-B33A-4F09-651929EF2495}"/>
              </a:ext>
            </a:extLst>
          </p:cNvPr>
          <p:cNvSpPr txBox="1"/>
          <p:nvPr/>
        </p:nvSpPr>
        <p:spPr>
          <a:xfrm>
            <a:off x="5292498" y="5835133"/>
            <a:ext cx="1055914" cy="369332"/>
          </a:xfrm>
          <a:prstGeom prst="rect">
            <a:avLst/>
          </a:prstGeom>
          <a:noFill/>
        </p:spPr>
        <p:txBody>
          <a:bodyPr wrap="square" rtlCol="0">
            <a:spAutoFit/>
          </a:bodyPr>
          <a:lstStyle/>
          <a:p>
            <a:r>
              <a:rPr lang="en-US" b="1" dirty="0"/>
              <a:t>S = 10</a:t>
            </a:r>
          </a:p>
        </p:txBody>
      </p:sp>
      <p:sp>
        <p:nvSpPr>
          <p:cNvPr id="18" name="TextBox 17">
            <a:extLst>
              <a:ext uri="{FF2B5EF4-FFF2-40B4-BE49-F238E27FC236}">
                <a16:creationId xmlns:a16="http://schemas.microsoft.com/office/drawing/2014/main" id="{BE20EF89-8D1B-3D82-EB3E-E535275D423E}"/>
              </a:ext>
            </a:extLst>
          </p:cNvPr>
          <p:cNvSpPr txBox="1"/>
          <p:nvPr/>
        </p:nvSpPr>
        <p:spPr>
          <a:xfrm>
            <a:off x="6237721" y="1207523"/>
            <a:ext cx="1488657" cy="369332"/>
          </a:xfrm>
          <a:prstGeom prst="rect">
            <a:avLst/>
          </a:prstGeom>
          <a:noFill/>
        </p:spPr>
        <p:txBody>
          <a:bodyPr wrap="square" rtlCol="0">
            <a:spAutoFit/>
          </a:bodyPr>
          <a:lstStyle/>
          <a:p>
            <a:r>
              <a:rPr lang="en-US" b="1" dirty="0"/>
              <a:t>Corruption</a:t>
            </a:r>
          </a:p>
        </p:txBody>
      </p:sp>
      <p:sp>
        <p:nvSpPr>
          <p:cNvPr id="19" name="TextBox 18">
            <a:extLst>
              <a:ext uri="{FF2B5EF4-FFF2-40B4-BE49-F238E27FC236}">
                <a16:creationId xmlns:a16="http://schemas.microsoft.com/office/drawing/2014/main" id="{EE1E1EBC-29C0-6314-57DA-8CADA1CEDA02}"/>
              </a:ext>
            </a:extLst>
          </p:cNvPr>
          <p:cNvSpPr txBox="1"/>
          <p:nvPr/>
        </p:nvSpPr>
        <p:spPr>
          <a:xfrm>
            <a:off x="7953599" y="1030895"/>
            <a:ext cx="1680256" cy="646331"/>
          </a:xfrm>
          <a:prstGeom prst="rect">
            <a:avLst/>
          </a:prstGeom>
          <a:noFill/>
        </p:spPr>
        <p:txBody>
          <a:bodyPr wrap="square" rtlCol="0">
            <a:spAutoFit/>
          </a:bodyPr>
          <a:lstStyle/>
          <a:p>
            <a:r>
              <a:rPr lang="en-US" b="1" dirty="0"/>
              <a:t>Best Reconstruction</a:t>
            </a:r>
          </a:p>
        </p:txBody>
      </p:sp>
      <p:sp>
        <p:nvSpPr>
          <p:cNvPr id="20" name="TextBox 19">
            <a:extLst>
              <a:ext uri="{FF2B5EF4-FFF2-40B4-BE49-F238E27FC236}">
                <a16:creationId xmlns:a16="http://schemas.microsoft.com/office/drawing/2014/main" id="{663D977C-CFC4-B52C-FA59-316F8A41A7D6}"/>
              </a:ext>
            </a:extLst>
          </p:cNvPr>
          <p:cNvSpPr txBox="1"/>
          <p:nvPr/>
        </p:nvSpPr>
        <p:spPr>
          <a:xfrm>
            <a:off x="10161614" y="1207523"/>
            <a:ext cx="1533841" cy="369332"/>
          </a:xfrm>
          <a:prstGeom prst="rect">
            <a:avLst/>
          </a:prstGeom>
          <a:noFill/>
        </p:spPr>
        <p:txBody>
          <a:bodyPr wrap="square" rtlCol="0">
            <a:spAutoFit/>
          </a:bodyPr>
          <a:lstStyle/>
          <a:p>
            <a:r>
              <a:rPr lang="en-US" b="1" dirty="0"/>
              <a:t>MSE vs. alpha</a:t>
            </a:r>
          </a:p>
        </p:txBody>
      </p:sp>
    </p:spTree>
    <p:extLst>
      <p:ext uri="{BB962C8B-B14F-4D97-AF65-F5344CB8AC3E}">
        <p14:creationId xmlns:p14="http://schemas.microsoft.com/office/powerpoint/2010/main" val="3074220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0C0F-EAE5-77D0-3D5B-78F1535C4698}"/>
              </a:ext>
            </a:extLst>
          </p:cNvPr>
          <p:cNvSpPr>
            <a:spLocks noGrp="1"/>
          </p:cNvSpPr>
          <p:nvPr>
            <p:ph type="title"/>
          </p:nvPr>
        </p:nvSpPr>
        <p:spPr>
          <a:xfrm>
            <a:off x="593449" y="90505"/>
            <a:ext cx="10515600" cy="1325563"/>
          </a:xfrm>
        </p:spPr>
        <p:txBody>
          <a:bodyPr>
            <a:normAutofit/>
          </a:bodyPr>
          <a:lstStyle/>
          <a:p>
            <a:r>
              <a:rPr lang="en-US" sz="3600" kern="1200" dirty="0">
                <a:solidFill>
                  <a:schemeClr val="tx1"/>
                </a:solidFill>
                <a:latin typeface="+mj-lt"/>
                <a:ea typeface="+mj-ea"/>
                <a:cs typeface="+mj-cs"/>
              </a:rPr>
              <a:t>Checkpoint 2 - </a:t>
            </a:r>
            <a:r>
              <a:rPr lang="en-US" sz="3600" dirty="0"/>
              <a:t>Nature 16x16, Top Pixel @ (17, 193)</a:t>
            </a:r>
          </a:p>
        </p:txBody>
      </p:sp>
      <p:pic>
        <p:nvPicPr>
          <p:cNvPr id="4" name="Picture 3" descr="Chart&#10;&#10;Description automatically generated">
            <a:extLst>
              <a:ext uri="{FF2B5EF4-FFF2-40B4-BE49-F238E27FC236}">
                <a16:creationId xmlns:a16="http://schemas.microsoft.com/office/drawing/2014/main" id="{0C294FE8-D679-D965-6DC6-DC34C7493E7E}"/>
              </a:ext>
            </a:extLst>
          </p:cNvPr>
          <p:cNvPicPr>
            <a:picLocks noChangeAspect="1"/>
          </p:cNvPicPr>
          <p:nvPr/>
        </p:nvPicPr>
        <p:blipFill>
          <a:blip r:embed="rId2"/>
          <a:stretch>
            <a:fillRect/>
          </a:stretch>
        </p:blipFill>
        <p:spPr>
          <a:xfrm>
            <a:off x="9643277" y="1961551"/>
            <a:ext cx="2709738" cy="2032303"/>
          </a:xfrm>
          <a:prstGeom prst="rect">
            <a:avLst/>
          </a:prstGeom>
        </p:spPr>
      </p:pic>
      <p:pic>
        <p:nvPicPr>
          <p:cNvPr id="7" name="Picture 6" descr="A picture containing qr code&#10;&#10;Description automatically generated">
            <a:extLst>
              <a:ext uri="{FF2B5EF4-FFF2-40B4-BE49-F238E27FC236}">
                <a16:creationId xmlns:a16="http://schemas.microsoft.com/office/drawing/2014/main" id="{D0CC1DA7-C395-F0D8-0B1E-971B65232CB7}"/>
              </a:ext>
            </a:extLst>
          </p:cNvPr>
          <p:cNvPicPr>
            <a:picLocks noChangeAspect="1"/>
          </p:cNvPicPr>
          <p:nvPr/>
        </p:nvPicPr>
        <p:blipFill>
          <a:blip r:embed="rId3"/>
          <a:stretch>
            <a:fillRect/>
          </a:stretch>
        </p:blipFill>
        <p:spPr>
          <a:xfrm>
            <a:off x="4867446" y="1985162"/>
            <a:ext cx="2709736" cy="2032302"/>
          </a:xfrm>
          <a:prstGeom prst="rect">
            <a:avLst/>
          </a:prstGeom>
        </p:spPr>
      </p:pic>
      <p:pic>
        <p:nvPicPr>
          <p:cNvPr id="9" name="Picture 8" descr="Chart&#10;&#10;Description automatically generated">
            <a:extLst>
              <a:ext uri="{FF2B5EF4-FFF2-40B4-BE49-F238E27FC236}">
                <a16:creationId xmlns:a16="http://schemas.microsoft.com/office/drawing/2014/main" id="{9C6E5AD1-85F1-5FFF-5AC4-23BDB86D8E25}"/>
              </a:ext>
            </a:extLst>
          </p:cNvPr>
          <p:cNvPicPr>
            <a:picLocks noChangeAspect="1"/>
          </p:cNvPicPr>
          <p:nvPr/>
        </p:nvPicPr>
        <p:blipFill>
          <a:blip r:embed="rId4"/>
          <a:stretch>
            <a:fillRect/>
          </a:stretch>
        </p:blipFill>
        <p:spPr>
          <a:xfrm>
            <a:off x="7043325" y="1955300"/>
            <a:ext cx="2709736" cy="2032302"/>
          </a:xfrm>
          <a:prstGeom prst="rect">
            <a:avLst/>
          </a:prstGeom>
        </p:spPr>
      </p:pic>
      <p:pic>
        <p:nvPicPr>
          <p:cNvPr id="3" name="Content Placeholder 6" descr="Chart&#10;&#10;Description automatically generated">
            <a:extLst>
              <a:ext uri="{FF2B5EF4-FFF2-40B4-BE49-F238E27FC236}">
                <a16:creationId xmlns:a16="http://schemas.microsoft.com/office/drawing/2014/main" id="{EFD46A11-A9D3-D5CC-6335-71A9329FE3AB}"/>
              </a:ext>
            </a:extLst>
          </p:cNvPr>
          <p:cNvPicPr>
            <a:picLocks noGrp="1" noChangeAspect="1"/>
          </p:cNvPicPr>
          <p:nvPr>
            <p:ph idx="1"/>
          </p:nvPr>
        </p:nvPicPr>
        <p:blipFill>
          <a:blip r:embed="rId5"/>
          <a:stretch>
            <a:fillRect/>
          </a:stretch>
        </p:blipFill>
        <p:spPr>
          <a:xfrm>
            <a:off x="9696395" y="4528037"/>
            <a:ext cx="2554833" cy="1916125"/>
          </a:xfrm>
        </p:spPr>
      </p:pic>
      <p:pic>
        <p:nvPicPr>
          <p:cNvPr id="5" name="Picture 4" descr="Qr code&#10;&#10;Description automatically generated">
            <a:extLst>
              <a:ext uri="{FF2B5EF4-FFF2-40B4-BE49-F238E27FC236}">
                <a16:creationId xmlns:a16="http://schemas.microsoft.com/office/drawing/2014/main" id="{8B1ADCE8-5491-3D7E-4B3E-5CB2C0F29BC8}"/>
              </a:ext>
            </a:extLst>
          </p:cNvPr>
          <p:cNvPicPr>
            <a:picLocks noChangeAspect="1"/>
          </p:cNvPicPr>
          <p:nvPr/>
        </p:nvPicPr>
        <p:blipFill>
          <a:blip r:embed="rId6"/>
          <a:stretch>
            <a:fillRect/>
          </a:stretch>
        </p:blipFill>
        <p:spPr>
          <a:xfrm>
            <a:off x="4952692" y="4562947"/>
            <a:ext cx="2526993" cy="1895245"/>
          </a:xfrm>
          <a:prstGeom prst="rect">
            <a:avLst/>
          </a:prstGeom>
        </p:spPr>
      </p:pic>
      <p:pic>
        <p:nvPicPr>
          <p:cNvPr id="6" name="Picture 5" descr="Chart&#10;&#10;Description automatically generated">
            <a:extLst>
              <a:ext uri="{FF2B5EF4-FFF2-40B4-BE49-F238E27FC236}">
                <a16:creationId xmlns:a16="http://schemas.microsoft.com/office/drawing/2014/main" id="{ABD3749A-8185-FA39-8053-7341740E7F9B}"/>
              </a:ext>
            </a:extLst>
          </p:cNvPr>
          <p:cNvPicPr>
            <a:picLocks noChangeAspect="1"/>
          </p:cNvPicPr>
          <p:nvPr/>
        </p:nvPicPr>
        <p:blipFill>
          <a:blip r:embed="rId7"/>
          <a:stretch>
            <a:fillRect/>
          </a:stretch>
        </p:blipFill>
        <p:spPr>
          <a:xfrm>
            <a:off x="7003840" y="4455752"/>
            <a:ext cx="2815384" cy="2111538"/>
          </a:xfrm>
          <a:prstGeom prst="rect">
            <a:avLst/>
          </a:prstGeom>
        </p:spPr>
      </p:pic>
      <p:pic>
        <p:nvPicPr>
          <p:cNvPr id="8" name="Content Placeholder 11">
            <a:extLst>
              <a:ext uri="{FF2B5EF4-FFF2-40B4-BE49-F238E27FC236}">
                <a16:creationId xmlns:a16="http://schemas.microsoft.com/office/drawing/2014/main" id="{7F93ED57-2B24-5616-9502-0DC8345A1B05}"/>
              </a:ext>
            </a:extLst>
          </p:cNvPr>
          <p:cNvPicPr>
            <a:picLocks noChangeAspect="1"/>
          </p:cNvPicPr>
          <p:nvPr/>
        </p:nvPicPr>
        <p:blipFill>
          <a:blip r:embed="rId8"/>
          <a:stretch>
            <a:fillRect/>
          </a:stretch>
        </p:blipFill>
        <p:spPr>
          <a:xfrm>
            <a:off x="759820" y="1409783"/>
            <a:ext cx="2815385" cy="2111538"/>
          </a:xfrm>
          <a:prstGeom prst="rect">
            <a:avLst/>
          </a:prstGeom>
        </p:spPr>
      </p:pic>
      <p:sp>
        <p:nvSpPr>
          <p:cNvPr id="10" name="TextBox 9">
            <a:extLst>
              <a:ext uri="{FF2B5EF4-FFF2-40B4-BE49-F238E27FC236}">
                <a16:creationId xmlns:a16="http://schemas.microsoft.com/office/drawing/2014/main" id="{0FA2C417-9BEC-B1B0-6A57-EAE725E1CD23}"/>
              </a:ext>
            </a:extLst>
          </p:cNvPr>
          <p:cNvSpPr txBox="1"/>
          <p:nvPr/>
        </p:nvSpPr>
        <p:spPr>
          <a:xfrm>
            <a:off x="1244565" y="1344213"/>
            <a:ext cx="2603648" cy="215444"/>
          </a:xfrm>
          <a:prstGeom prst="rect">
            <a:avLst/>
          </a:prstGeom>
          <a:noFill/>
        </p:spPr>
        <p:txBody>
          <a:bodyPr wrap="square" rtlCol="0">
            <a:spAutoFit/>
          </a:bodyPr>
          <a:lstStyle/>
          <a:p>
            <a:r>
              <a:rPr lang="en-US" sz="800" dirty="0"/>
              <a:t>Nature, Top Pixel @ (17, 193), Uncompressed</a:t>
            </a:r>
          </a:p>
        </p:txBody>
      </p:sp>
      <p:sp>
        <p:nvSpPr>
          <p:cNvPr id="11" name="TextBox 10">
            <a:extLst>
              <a:ext uri="{FF2B5EF4-FFF2-40B4-BE49-F238E27FC236}">
                <a16:creationId xmlns:a16="http://schemas.microsoft.com/office/drawing/2014/main" id="{B7235701-5680-B80B-298A-335281052B04}"/>
              </a:ext>
            </a:extLst>
          </p:cNvPr>
          <p:cNvSpPr txBox="1"/>
          <p:nvPr/>
        </p:nvSpPr>
        <p:spPr>
          <a:xfrm>
            <a:off x="104353" y="3615136"/>
            <a:ext cx="4202583" cy="3139321"/>
          </a:xfrm>
          <a:prstGeom prst="rect">
            <a:avLst/>
          </a:prstGeom>
          <a:noFill/>
        </p:spPr>
        <p:txBody>
          <a:bodyPr wrap="square" rtlCol="0">
            <a:spAutoFit/>
          </a:bodyPr>
          <a:lstStyle/>
          <a:p>
            <a:r>
              <a:rPr lang="en-US" sz="1800" dirty="0"/>
              <a:t>Above is the original image block (random 16 x 16 chunk) from the nature photo. To the right are compressions at two different compression levels. Then, using the regularization parameter selected in cross validation, we estimate the missing pixels to “reconstruct” the compressed images (column two). In the third column, we have MSE as a function of the log(regularization parameter). We will select the parameter that minimizes this MSE.</a:t>
            </a:r>
          </a:p>
        </p:txBody>
      </p:sp>
      <p:sp>
        <p:nvSpPr>
          <p:cNvPr id="13" name="TextBox 12">
            <a:extLst>
              <a:ext uri="{FF2B5EF4-FFF2-40B4-BE49-F238E27FC236}">
                <a16:creationId xmlns:a16="http://schemas.microsoft.com/office/drawing/2014/main" id="{69AFE714-E2A8-1815-5D45-DDE4693A9C39}"/>
              </a:ext>
            </a:extLst>
          </p:cNvPr>
          <p:cNvSpPr txBox="1"/>
          <p:nvPr/>
        </p:nvSpPr>
        <p:spPr>
          <a:xfrm>
            <a:off x="4455788" y="2652906"/>
            <a:ext cx="1055914" cy="369332"/>
          </a:xfrm>
          <a:prstGeom prst="rect">
            <a:avLst/>
          </a:prstGeom>
          <a:noFill/>
        </p:spPr>
        <p:txBody>
          <a:bodyPr wrap="square" rtlCol="0">
            <a:spAutoFit/>
          </a:bodyPr>
          <a:lstStyle/>
          <a:p>
            <a:r>
              <a:rPr lang="en-US" b="1" dirty="0"/>
              <a:t>S = 150</a:t>
            </a:r>
          </a:p>
        </p:txBody>
      </p:sp>
      <p:sp>
        <p:nvSpPr>
          <p:cNvPr id="14" name="TextBox 13">
            <a:extLst>
              <a:ext uri="{FF2B5EF4-FFF2-40B4-BE49-F238E27FC236}">
                <a16:creationId xmlns:a16="http://schemas.microsoft.com/office/drawing/2014/main" id="{63B5EBEB-C2C6-BF4E-3F02-7650D78DD1DA}"/>
              </a:ext>
            </a:extLst>
          </p:cNvPr>
          <p:cNvSpPr txBox="1"/>
          <p:nvPr/>
        </p:nvSpPr>
        <p:spPr>
          <a:xfrm>
            <a:off x="4455788" y="5325903"/>
            <a:ext cx="1055914" cy="369332"/>
          </a:xfrm>
          <a:prstGeom prst="rect">
            <a:avLst/>
          </a:prstGeom>
          <a:noFill/>
        </p:spPr>
        <p:txBody>
          <a:bodyPr wrap="square" rtlCol="0">
            <a:spAutoFit/>
          </a:bodyPr>
          <a:lstStyle/>
          <a:p>
            <a:r>
              <a:rPr lang="en-US" b="1" dirty="0"/>
              <a:t>S = 100</a:t>
            </a:r>
          </a:p>
        </p:txBody>
      </p:sp>
      <p:sp>
        <p:nvSpPr>
          <p:cNvPr id="15" name="TextBox 14">
            <a:extLst>
              <a:ext uri="{FF2B5EF4-FFF2-40B4-BE49-F238E27FC236}">
                <a16:creationId xmlns:a16="http://schemas.microsoft.com/office/drawing/2014/main" id="{82BC0484-820B-940A-963F-0F4846A744FB}"/>
              </a:ext>
            </a:extLst>
          </p:cNvPr>
          <p:cNvSpPr txBox="1"/>
          <p:nvPr/>
        </p:nvSpPr>
        <p:spPr>
          <a:xfrm>
            <a:off x="5715207" y="1703246"/>
            <a:ext cx="1488657" cy="369332"/>
          </a:xfrm>
          <a:prstGeom prst="rect">
            <a:avLst/>
          </a:prstGeom>
          <a:noFill/>
        </p:spPr>
        <p:txBody>
          <a:bodyPr wrap="square" rtlCol="0">
            <a:spAutoFit/>
          </a:bodyPr>
          <a:lstStyle/>
          <a:p>
            <a:r>
              <a:rPr lang="en-US" b="1" dirty="0"/>
              <a:t>Corruption</a:t>
            </a:r>
          </a:p>
        </p:txBody>
      </p:sp>
      <p:sp>
        <p:nvSpPr>
          <p:cNvPr id="16" name="TextBox 15">
            <a:extLst>
              <a:ext uri="{FF2B5EF4-FFF2-40B4-BE49-F238E27FC236}">
                <a16:creationId xmlns:a16="http://schemas.microsoft.com/office/drawing/2014/main" id="{104C35D7-F67F-355C-ABA8-4D041DAB6298}"/>
              </a:ext>
            </a:extLst>
          </p:cNvPr>
          <p:cNvSpPr txBox="1"/>
          <p:nvPr/>
        </p:nvSpPr>
        <p:spPr>
          <a:xfrm>
            <a:off x="7726034" y="1412991"/>
            <a:ext cx="1680256" cy="646331"/>
          </a:xfrm>
          <a:prstGeom prst="rect">
            <a:avLst/>
          </a:prstGeom>
          <a:noFill/>
        </p:spPr>
        <p:txBody>
          <a:bodyPr wrap="square" rtlCol="0">
            <a:spAutoFit/>
          </a:bodyPr>
          <a:lstStyle/>
          <a:p>
            <a:r>
              <a:rPr lang="en-US" b="1" dirty="0"/>
              <a:t>Best Reconstruction</a:t>
            </a:r>
          </a:p>
        </p:txBody>
      </p:sp>
      <p:sp>
        <p:nvSpPr>
          <p:cNvPr id="17" name="TextBox 16">
            <a:extLst>
              <a:ext uri="{FF2B5EF4-FFF2-40B4-BE49-F238E27FC236}">
                <a16:creationId xmlns:a16="http://schemas.microsoft.com/office/drawing/2014/main" id="{DE85F037-D419-95F1-88B3-7E613C4FC22E}"/>
              </a:ext>
            </a:extLst>
          </p:cNvPr>
          <p:cNvSpPr txBox="1"/>
          <p:nvPr/>
        </p:nvSpPr>
        <p:spPr>
          <a:xfrm>
            <a:off x="10342129" y="1567586"/>
            <a:ext cx="1533841" cy="369332"/>
          </a:xfrm>
          <a:prstGeom prst="rect">
            <a:avLst/>
          </a:prstGeom>
          <a:noFill/>
        </p:spPr>
        <p:txBody>
          <a:bodyPr wrap="square" rtlCol="0">
            <a:spAutoFit/>
          </a:bodyPr>
          <a:lstStyle/>
          <a:p>
            <a:r>
              <a:rPr lang="en-US" b="1" dirty="0"/>
              <a:t>MSE vs. alpha</a:t>
            </a:r>
          </a:p>
        </p:txBody>
      </p:sp>
    </p:spTree>
    <p:extLst>
      <p:ext uri="{BB962C8B-B14F-4D97-AF65-F5344CB8AC3E}">
        <p14:creationId xmlns:p14="http://schemas.microsoft.com/office/powerpoint/2010/main" val="1200858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5C65-266C-8443-4BD8-2C2D13CEA156}"/>
              </a:ext>
            </a:extLst>
          </p:cNvPr>
          <p:cNvSpPr>
            <a:spLocks noGrp="1"/>
          </p:cNvSpPr>
          <p:nvPr>
            <p:ph type="title"/>
          </p:nvPr>
        </p:nvSpPr>
        <p:spPr>
          <a:xfrm>
            <a:off x="678171" y="-14978"/>
            <a:ext cx="10675629" cy="1325563"/>
          </a:xfrm>
        </p:spPr>
        <p:txBody>
          <a:bodyPr>
            <a:normAutofit/>
          </a:bodyPr>
          <a:lstStyle/>
          <a:p>
            <a:r>
              <a:rPr lang="en-US" sz="3600" kern="1200" dirty="0">
                <a:solidFill>
                  <a:schemeClr val="tx1"/>
                </a:solidFill>
                <a:latin typeface="+mj-lt"/>
                <a:ea typeface="+mj-ea"/>
                <a:cs typeface="+mj-cs"/>
              </a:rPr>
              <a:t>Checkpoint 2 - </a:t>
            </a:r>
            <a:r>
              <a:rPr lang="en-US" sz="3600" dirty="0"/>
              <a:t>Nature 16x16, Top Pixel @ (17, 193) Cont.</a:t>
            </a:r>
          </a:p>
        </p:txBody>
      </p:sp>
      <p:pic>
        <p:nvPicPr>
          <p:cNvPr id="7" name="Content Placeholder 6" descr="Chart&#10;&#10;Description automatically generated">
            <a:extLst>
              <a:ext uri="{FF2B5EF4-FFF2-40B4-BE49-F238E27FC236}">
                <a16:creationId xmlns:a16="http://schemas.microsoft.com/office/drawing/2014/main" id="{08B639E7-7B93-ADC1-EE0A-D2C98144296D}"/>
              </a:ext>
            </a:extLst>
          </p:cNvPr>
          <p:cNvPicPr>
            <a:picLocks noGrp="1" noChangeAspect="1"/>
          </p:cNvPicPr>
          <p:nvPr>
            <p:ph idx="1"/>
          </p:nvPr>
        </p:nvPicPr>
        <p:blipFill>
          <a:blip r:embed="rId2"/>
          <a:stretch>
            <a:fillRect/>
          </a:stretch>
        </p:blipFill>
        <p:spPr>
          <a:xfrm>
            <a:off x="9844431" y="3204146"/>
            <a:ext cx="2178287" cy="1633715"/>
          </a:xfrm>
        </p:spPr>
      </p:pic>
      <p:pic>
        <p:nvPicPr>
          <p:cNvPr id="9" name="Picture 8" descr="Chart&#10;&#10;Description automatically generated with medium confidence">
            <a:extLst>
              <a:ext uri="{FF2B5EF4-FFF2-40B4-BE49-F238E27FC236}">
                <a16:creationId xmlns:a16="http://schemas.microsoft.com/office/drawing/2014/main" id="{AFDAD585-2341-520A-87CE-FEC4B5D2B05C}"/>
              </a:ext>
            </a:extLst>
          </p:cNvPr>
          <p:cNvPicPr>
            <a:picLocks noChangeAspect="1"/>
          </p:cNvPicPr>
          <p:nvPr/>
        </p:nvPicPr>
        <p:blipFill>
          <a:blip r:embed="rId3"/>
          <a:stretch>
            <a:fillRect/>
          </a:stretch>
        </p:blipFill>
        <p:spPr>
          <a:xfrm>
            <a:off x="5782592" y="3211091"/>
            <a:ext cx="2257150" cy="1692863"/>
          </a:xfrm>
          <a:prstGeom prst="rect">
            <a:avLst/>
          </a:prstGeom>
        </p:spPr>
      </p:pic>
      <p:pic>
        <p:nvPicPr>
          <p:cNvPr id="11" name="Picture 10" descr="Chart&#10;&#10;Description automatically generated">
            <a:extLst>
              <a:ext uri="{FF2B5EF4-FFF2-40B4-BE49-F238E27FC236}">
                <a16:creationId xmlns:a16="http://schemas.microsoft.com/office/drawing/2014/main" id="{BA84BECE-0B83-8EEB-3ADF-A9EC35D2D100}"/>
              </a:ext>
            </a:extLst>
          </p:cNvPr>
          <p:cNvPicPr>
            <a:picLocks noChangeAspect="1"/>
          </p:cNvPicPr>
          <p:nvPr/>
        </p:nvPicPr>
        <p:blipFill>
          <a:blip r:embed="rId4"/>
          <a:stretch>
            <a:fillRect/>
          </a:stretch>
        </p:blipFill>
        <p:spPr>
          <a:xfrm>
            <a:off x="7666144" y="3321512"/>
            <a:ext cx="2178287" cy="1633715"/>
          </a:xfrm>
          <a:prstGeom prst="rect">
            <a:avLst/>
          </a:prstGeom>
        </p:spPr>
      </p:pic>
      <p:pic>
        <p:nvPicPr>
          <p:cNvPr id="3" name="Content Placeholder 6" descr="Chart&#10;&#10;Description automatically generated">
            <a:extLst>
              <a:ext uri="{FF2B5EF4-FFF2-40B4-BE49-F238E27FC236}">
                <a16:creationId xmlns:a16="http://schemas.microsoft.com/office/drawing/2014/main" id="{499810A6-3F13-BE4F-2834-0F5C005E2BD6}"/>
              </a:ext>
            </a:extLst>
          </p:cNvPr>
          <p:cNvPicPr>
            <a:picLocks noChangeAspect="1"/>
          </p:cNvPicPr>
          <p:nvPr/>
        </p:nvPicPr>
        <p:blipFill>
          <a:blip r:embed="rId5"/>
          <a:stretch>
            <a:fillRect/>
          </a:stretch>
        </p:blipFill>
        <p:spPr>
          <a:xfrm>
            <a:off x="9941660" y="1533688"/>
            <a:ext cx="2068358" cy="1551268"/>
          </a:xfrm>
          <a:prstGeom prst="rect">
            <a:avLst/>
          </a:prstGeom>
        </p:spPr>
      </p:pic>
      <p:pic>
        <p:nvPicPr>
          <p:cNvPr id="4" name="Picture 3" descr="Chart&#10;&#10;Description automatically generated">
            <a:extLst>
              <a:ext uri="{FF2B5EF4-FFF2-40B4-BE49-F238E27FC236}">
                <a16:creationId xmlns:a16="http://schemas.microsoft.com/office/drawing/2014/main" id="{5BC42093-B86A-D5A4-8578-76A17C50E426}"/>
              </a:ext>
            </a:extLst>
          </p:cNvPr>
          <p:cNvPicPr>
            <a:picLocks noChangeAspect="1"/>
          </p:cNvPicPr>
          <p:nvPr/>
        </p:nvPicPr>
        <p:blipFill>
          <a:blip r:embed="rId6"/>
          <a:stretch>
            <a:fillRect/>
          </a:stretch>
        </p:blipFill>
        <p:spPr>
          <a:xfrm>
            <a:off x="5766690" y="1533688"/>
            <a:ext cx="2236537" cy="1677403"/>
          </a:xfrm>
          <a:prstGeom prst="rect">
            <a:avLst/>
          </a:prstGeom>
        </p:spPr>
      </p:pic>
      <p:pic>
        <p:nvPicPr>
          <p:cNvPr id="5" name="Picture 4" descr="Chart&#10;&#10;Description automatically generated">
            <a:extLst>
              <a:ext uri="{FF2B5EF4-FFF2-40B4-BE49-F238E27FC236}">
                <a16:creationId xmlns:a16="http://schemas.microsoft.com/office/drawing/2014/main" id="{B7B72783-B96A-39C4-845C-D48B0C8908FD}"/>
              </a:ext>
            </a:extLst>
          </p:cNvPr>
          <p:cNvPicPr>
            <a:picLocks noChangeAspect="1"/>
          </p:cNvPicPr>
          <p:nvPr/>
        </p:nvPicPr>
        <p:blipFill>
          <a:blip r:embed="rId7"/>
          <a:stretch>
            <a:fillRect/>
          </a:stretch>
        </p:blipFill>
        <p:spPr>
          <a:xfrm>
            <a:off x="7637020" y="1533688"/>
            <a:ext cx="2236537" cy="1677403"/>
          </a:xfrm>
          <a:prstGeom prst="rect">
            <a:avLst/>
          </a:prstGeom>
        </p:spPr>
      </p:pic>
      <p:pic>
        <p:nvPicPr>
          <p:cNvPr id="6" name="Content Placeholder 6" descr="Chart&#10;&#10;Description automatically generated">
            <a:extLst>
              <a:ext uri="{FF2B5EF4-FFF2-40B4-BE49-F238E27FC236}">
                <a16:creationId xmlns:a16="http://schemas.microsoft.com/office/drawing/2014/main" id="{A1C8F402-3E10-EB3C-6A1E-B3427CBDD1F3}"/>
              </a:ext>
            </a:extLst>
          </p:cNvPr>
          <p:cNvPicPr>
            <a:picLocks noChangeAspect="1"/>
          </p:cNvPicPr>
          <p:nvPr/>
        </p:nvPicPr>
        <p:blipFill>
          <a:blip r:embed="rId8"/>
          <a:stretch>
            <a:fillRect/>
          </a:stretch>
        </p:blipFill>
        <p:spPr>
          <a:xfrm>
            <a:off x="9941660" y="5080385"/>
            <a:ext cx="2092852" cy="1569639"/>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A2E70D20-B481-C283-F383-F2E07F4DC622}"/>
              </a:ext>
            </a:extLst>
          </p:cNvPr>
          <p:cNvPicPr>
            <a:picLocks noChangeAspect="1"/>
          </p:cNvPicPr>
          <p:nvPr/>
        </p:nvPicPr>
        <p:blipFill>
          <a:blip r:embed="rId9"/>
          <a:stretch>
            <a:fillRect/>
          </a:stretch>
        </p:blipFill>
        <p:spPr>
          <a:xfrm>
            <a:off x="5864741" y="5214915"/>
            <a:ext cx="2092852" cy="1569639"/>
          </a:xfrm>
          <a:prstGeom prst="rect">
            <a:avLst/>
          </a:prstGeom>
        </p:spPr>
      </p:pic>
      <p:pic>
        <p:nvPicPr>
          <p:cNvPr id="10" name="Picture 9" descr="Chart&#10;&#10;Description automatically generated">
            <a:extLst>
              <a:ext uri="{FF2B5EF4-FFF2-40B4-BE49-F238E27FC236}">
                <a16:creationId xmlns:a16="http://schemas.microsoft.com/office/drawing/2014/main" id="{C51DE350-099A-6960-7983-D21CB59694AF}"/>
              </a:ext>
            </a:extLst>
          </p:cNvPr>
          <p:cNvPicPr>
            <a:picLocks noChangeAspect="1"/>
          </p:cNvPicPr>
          <p:nvPr/>
        </p:nvPicPr>
        <p:blipFill>
          <a:blip r:embed="rId10"/>
          <a:stretch>
            <a:fillRect/>
          </a:stretch>
        </p:blipFill>
        <p:spPr>
          <a:xfrm>
            <a:off x="7708861" y="5192106"/>
            <a:ext cx="2092852" cy="1569639"/>
          </a:xfrm>
          <a:prstGeom prst="rect">
            <a:avLst/>
          </a:prstGeom>
        </p:spPr>
      </p:pic>
      <p:pic>
        <p:nvPicPr>
          <p:cNvPr id="12" name="Content Placeholder 11">
            <a:extLst>
              <a:ext uri="{FF2B5EF4-FFF2-40B4-BE49-F238E27FC236}">
                <a16:creationId xmlns:a16="http://schemas.microsoft.com/office/drawing/2014/main" id="{646F7DCE-47FD-22DD-0A73-1EB10A518709}"/>
              </a:ext>
            </a:extLst>
          </p:cNvPr>
          <p:cNvPicPr>
            <a:picLocks noChangeAspect="1"/>
          </p:cNvPicPr>
          <p:nvPr/>
        </p:nvPicPr>
        <p:blipFill>
          <a:blip r:embed="rId11"/>
          <a:stretch>
            <a:fillRect/>
          </a:stretch>
        </p:blipFill>
        <p:spPr>
          <a:xfrm>
            <a:off x="678171" y="1508338"/>
            <a:ext cx="2178287" cy="1633715"/>
          </a:xfrm>
          <a:prstGeom prst="rect">
            <a:avLst/>
          </a:prstGeom>
        </p:spPr>
      </p:pic>
      <p:sp>
        <p:nvSpPr>
          <p:cNvPr id="13" name="TextBox 12">
            <a:extLst>
              <a:ext uri="{FF2B5EF4-FFF2-40B4-BE49-F238E27FC236}">
                <a16:creationId xmlns:a16="http://schemas.microsoft.com/office/drawing/2014/main" id="{EC1BF00F-22ED-5F8A-349C-38775085F636}"/>
              </a:ext>
            </a:extLst>
          </p:cNvPr>
          <p:cNvSpPr txBox="1"/>
          <p:nvPr/>
        </p:nvSpPr>
        <p:spPr>
          <a:xfrm>
            <a:off x="627976" y="1310585"/>
            <a:ext cx="2802366" cy="261610"/>
          </a:xfrm>
          <a:prstGeom prst="rect">
            <a:avLst/>
          </a:prstGeom>
          <a:noFill/>
        </p:spPr>
        <p:txBody>
          <a:bodyPr wrap="square" rtlCol="0">
            <a:spAutoFit/>
          </a:bodyPr>
          <a:lstStyle/>
          <a:p>
            <a:r>
              <a:rPr lang="en-US" sz="1050" dirty="0"/>
              <a:t>Nature, Top Pixel @ (17, 193), Uncompressed</a:t>
            </a:r>
          </a:p>
        </p:txBody>
      </p:sp>
      <p:sp>
        <p:nvSpPr>
          <p:cNvPr id="14" name="TextBox 13">
            <a:extLst>
              <a:ext uri="{FF2B5EF4-FFF2-40B4-BE49-F238E27FC236}">
                <a16:creationId xmlns:a16="http://schemas.microsoft.com/office/drawing/2014/main" id="{A487573F-31D3-5C9D-0517-0E97805AA6BD}"/>
              </a:ext>
            </a:extLst>
          </p:cNvPr>
          <p:cNvSpPr txBox="1"/>
          <p:nvPr/>
        </p:nvSpPr>
        <p:spPr>
          <a:xfrm>
            <a:off x="65414" y="3108567"/>
            <a:ext cx="4539243" cy="3785652"/>
          </a:xfrm>
          <a:prstGeom prst="rect">
            <a:avLst/>
          </a:prstGeom>
          <a:noFill/>
        </p:spPr>
        <p:txBody>
          <a:bodyPr wrap="square" rtlCol="0">
            <a:spAutoFit/>
          </a:bodyPr>
          <a:lstStyle/>
          <a:p>
            <a:r>
              <a:rPr lang="en-US" sz="2000" dirty="0"/>
              <a:t>Above is the original image block (random 16 x 16 chunk) from the nature photo. To the right are compressions at three different compression levels. Then, using the regularization parameter selected in cross validation, we estimate the missing pixels to “reconstruct” the compressed images (column two). In the third column, we have MSE as a function of the log(regularization parameter). We will select the parameter that minimizes this MSE.</a:t>
            </a:r>
          </a:p>
        </p:txBody>
      </p:sp>
      <p:sp>
        <p:nvSpPr>
          <p:cNvPr id="15" name="TextBox 14">
            <a:extLst>
              <a:ext uri="{FF2B5EF4-FFF2-40B4-BE49-F238E27FC236}">
                <a16:creationId xmlns:a16="http://schemas.microsoft.com/office/drawing/2014/main" id="{000356DC-3431-6863-D076-896FBF95CD75}"/>
              </a:ext>
            </a:extLst>
          </p:cNvPr>
          <p:cNvSpPr txBox="1"/>
          <p:nvPr/>
        </p:nvSpPr>
        <p:spPr>
          <a:xfrm>
            <a:off x="5292498" y="2152575"/>
            <a:ext cx="1055914" cy="369332"/>
          </a:xfrm>
          <a:prstGeom prst="rect">
            <a:avLst/>
          </a:prstGeom>
          <a:noFill/>
        </p:spPr>
        <p:txBody>
          <a:bodyPr wrap="square" rtlCol="0">
            <a:spAutoFit/>
          </a:bodyPr>
          <a:lstStyle/>
          <a:p>
            <a:r>
              <a:rPr lang="en-US" b="1" dirty="0"/>
              <a:t>S = 50</a:t>
            </a:r>
          </a:p>
        </p:txBody>
      </p:sp>
      <p:sp>
        <p:nvSpPr>
          <p:cNvPr id="16" name="TextBox 15">
            <a:extLst>
              <a:ext uri="{FF2B5EF4-FFF2-40B4-BE49-F238E27FC236}">
                <a16:creationId xmlns:a16="http://schemas.microsoft.com/office/drawing/2014/main" id="{D0456211-AB43-9761-4E43-AC3E3FFC3422}"/>
              </a:ext>
            </a:extLst>
          </p:cNvPr>
          <p:cNvSpPr txBox="1"/>
          <p:nvPr/>
        </p:nvSpPr>
        <p:spPr>
          <a:xfrm>
            <a:off x="5292498" y="3993854"/>
            <a:ext cx="1055914" cy="369332"/>
          </a:xfrm>
          <a:prstGeom prst="rect">
            <a:avLst/>
          </a:prstGeom>
          <a:noFill/>
        </p:spPr>
        <p:txBody>
          <a:bodyPr wrap="square" rtlCol="0">
            <a:spAutoFit/>
          </a:bodyPr>
          <a:lstStyle/>
          <a:p>
            <a:r>
              <a:rPr lang="en-US" b="1" dirty="0"/>
              <a:t>S = 30</a:t>
            </a:r>
          </a:p>
        </p:txBody>
      </p:sp>
      <p:sp>
        <p:nvSpPr>
          <p:cNvPr id="17" name="TextBox 16">
            <a:extLst>
              <a:ext uri="{FF2B5EF4-FFF2-40B4-BE49-F238E27FC236}">
                <a16:creationId xmlns:a16="http://schemas.microsoft.com/office/drawing/2014/main" id="{BDA65695-4CD3-80C8-38D9-5824D39D1E61}"/>
              </a:ext>
            </a:extLst>
          </p:cNvPr>
          <p:cNvSpPr txBox="1"/>
          <p:nvPr/>
        </p:nvSpPr>
        <p:spPr>
          <a:xfrm>
            <a:off x="5292498" y="5835133"/>
            <a:ext cx="1055914" cy="369332"/>
          </a:xfrm>
          <a:prstGeom prst="rect">
            <a:avLst/>
          </a:prstGeom>
          <a:noFill/>
        </p:spPr>
        <p:txBody>
          <a:bodyPr wrap="square" rtlCol="0">
            <a:spAutoFit/>
          </a:bodyPr>
          <a:lstStyle/>
          <a:p>
            <a:r>
              <a:rPr lang="en-US" b="1" dirty="0"/>
              <a:t>S = 10</a:t>
            </a:r>
          </a:p>
        </p:txBody>
      </p:sp>
      <p:sp>
        <p:nvSpPr>
          <p:cNvPr id="18" name="TextBox 17">
            <a:extLst>
              <a:ext uri="{FF2B5EF4-FFF2-40B4-BE49-F238E27FC236}">
                <a16:creationId xmlns:a16="http://schemas.microsoft.com/office/drawing/2014/main" id="{A61AE16C-02CE-C8E2-0B8C-CDEB73B9D8AD}"/>
              </a:ext>
            </a:extLst>
          </p:cNvPr>
          <p:cNvSpPr txBox="1"/>
          <p:nvPr/>
        </p:nvSpPr>
        <p:spPr>
          <a:xfrm>
            <a:off x="6237721" y="1207523"/>
            <a:ext cx="1488657" cy="369332"/>
          </a:xfrm>
          <a:prstGeom prst="rect">
            <a:avLst/>
          </a:prstGeom>
          <a:noFill/>
        </p:spPr>
        <p:txBody>
          <a:bodyPr wrap="square" rtlCol="0">
            <a:spAutoFit/>
          </a:bodyPr>
          <a:lstStyle/>
          <a:p>
            <a:r>
              <a:rPr lang="en-US" b="1" dirty="0"/>
              <a:t>Corruption</a:t>
            </a:r>
          </a:p>
        </p:txBody>
      </p:sp>
      <p:sp>
        <p:nvSpPr>
          <p:cNvPr id="19" name="TextBox 18">
            <a:extLst>
              <a:ext uri="{FF2B5EF4-FFF2-40B4-BE49-F238E27FC236}">
                <a16:creationId xmlns:a16="http://schemas.microsoft.com/office/drawing/2014/main" id="{488E3A37-4B55-AA74-3F23-1A3D153EA0A1}"/>
              </a:ext>
            </a:extLst>
          </p:cNvPr>
          <p:cNvSpPr txBox="1"/>
          <p:nvPr/>
        </p:nvSpPr>
        <p:spPr>
          <a:xfrm>
            <a:off x="7953599" y="1030895"/>
            <a:ext cx="1680256" cy="646331"/>
          </a:xfrm>
          <a:prstGeom prst="rect">
            <a:avLst/>
          </a:prstGeom>
          <a:noFill/>
        </p:spPr>
        <p:txBody>
          <a:bodyPr wrap="square" rtlCol="0">
            <a:spAutoFit/>
          </a:bodyPr>
          <a:lstStyle/>
          <a:p>
            <a:r>
              <a:rPr lang="en-US" b="1" dirty="0"/>
              <a:t>Best Reconstruction</a:t>
            </a:r>
          </a:p>
        </p:txBody>
      </p:sp>
      <p:sp>
        <p:nvSpPr>
          <p:cNvPr id="20" name="TextBox 19">
            <a:extLst>
              <a:ext uri="{FF2B5EF4-FFF2-40B4-BE49-F238E27FC236}">
                <a16:creationId xmlns:a16="http://schemas.microsoft.com/office/drawing/2014/main" id="{18B178BC-2CA7-F317-DE95-9050591F8F19}"/>
              </a:ext>
            </a:extLst>
          </p:cNvPr>
          <p:cNvSpPr txBox="1"/>
          <p:nvPr/>
        </p:nvSpPr>
        <p:spPr>
          <a:xfrm>
            <a:off x="10161614" y="1207523"/>
            <a:ext cx="1533841" cy="369332"/>
          </a:xfrm>
          <a:prstGeom prst="rect">
            <a:avLst/>
          </a:prstGeom>
          <a:noFill/>
        </p:spPr>
        <p:txBody>
          <a:bodyPr wrap="square" rtlCol="0">
            <a:spAutoFit/>
          </a:bodyPr>
          <a:lstStyle/>
          <a:p>
            <a:r>
              <a:rPr lang="en-US" b="1" dirty="0"/>
              <a:t>MSE vs. alpha</a:t>
            </a:r>
          </a:p>
        </p:txBody>
      </p:sp>
    </p:spTree>
    <p:extLst>
      <p:ext uri="{BB962C8B-B14F-4D97-AF65-F5344CB8AC3E}">
        <p14:creationId xmlns:p14="http://schemas.microsoft.com/office/powerpoint/2010/main" val="260738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Graphical user interface&#10;&#10;Description automatically generated">
            <a:extLst>
              <a:ext uri="{FF2B5EF4-FFF2-40B4-BE49-F238E27FC236}">
                <a16:creationId xmlns:a16="http://schemas.microsoft.com/office/drawing/2014/main" id="{56CB4F9C-6568-A5D0-919B-640BFD285543}"/>
              </a:ext>
            </a:extLst>
          </p:cNvPr>
          <p:cNvPicPr>
            <a:picLocks noChangeAspect="1"/>
          </p:cNvPicPr>
          <p:nvPr/>
        </p:nvPicPr>
        <p:blipFill>
          <a:blip r:embed="rId2"/>
          <a:stretch>
            <a:fillRect/>
          </a:stretch>
        </p:blipFill>
        <p:spPr>
          <a:xfrm>
            <a:off x="3700336" y="1399857"/>
            <a:ext cx="1807471" cy="1355603"/>
          </a:xfrm>
          <a:prstGeom prst="rect">
            <a:avLst/>
          </a:prstGeom>
        </p:spPr>
      </p:pic>
      <p:sp>
        <p:nvSpPr>
          <p:cNvPr id="2" name="Title 1">
            <a:extLst>
              <a:ext uri="{FF2B5EF4-FFF2-40B4-BE49-F238E27FC236}">
                <a16:creationId xmlns:a16="http://schemas.microsoft.com/office/drawing/2014/main" id="{C7DE0A50-73EB-6835-3A58-E00B212439BE}"/>
              </a:ext>
            </a:extLst>
          </p:cNvPr>
          <p:cNvSpPr>
            <a:spLocks noGrp="1"/>
          </p:cNvSpPr>
          <p:nvPr>
            <p:ph type="title"/>
          </p:nvPr>
        </p:nvSpPr>
        <p:spPr>
          <a:xfrm>
            <a:off x="7152223" y="2409330"/>
            <a:ext cx="1526426" cy="410119"/>
          </a:xfrm>
        </p:spPr>
        <p:txBody>
          <a:bodyPr>
            <a:normAutofit fontScale="90000"/>
          </a:bodyPr>
          <a:lstStyle/>
          <a:p>
            <a:endParaRPr lang="en-US" dirty="0"/>
          </a:p>
        </p:txBody>
      </p:sp>
      <p:pic>
        <p:nvPicPr>
          <p:cNvPr id="5" name="Content Placeholder 4" descr="Chart&#10;&#10;Description automatically generated">
            <a:extLst>
              <a:ext uri="{FF2B5EF4-FFF2-40B4-BE49-F238E27FC236}">
                <a16:creationId xmlns:a16="http://schemas.microsoft.com/office/drawing/2014/main" id="{68386F12-B63F-F840-264A-AA9F4636F03D}"/>
              </a:ext>
            </a:extLst>
          </p:cNvPr>
          <p:cNvPicPr>
            <a:picLocks noGrp="1" noChangeAspect="1"/>
          </p:cNvPicPr>
          <p:nvPr>
            <p:ph idx="1"/>
          </p:nvPr>
        </p:nvPicPr>
        <p:blipFill>
          <a:blip r:embed="rId3"/>
          <a:stretch>
            <a:fillRect/>
          </a:stretch>
        </p:blipFill>
        <p:spPr>
          <a:xfrm>
            <a:off x="10299253" y="4101659"/>
            <a:ext cx="1795029" cy="1346272"/>
          </a:xfrm>
        </p:spPr>
      </p:pic>
      <p:pic>
        <p:nvPicPr>
          <p:cNvPr id="7" name="Picture 6">
            <a:extLst>
              <a:ext uri="{FF2B5EF4-FFF2-40B4-BE49-F238E27FC236}">
                <a16:creationId xmlns:a16="http://schemas.microsoft.com/office/drawing/2014/main" id="{22A7BFE6-FB25-018E-8837-781973276CB4}"/>
              </a:ext>
            </a:extLst>
          </p:cNvPr>
          <p:cNvPicPr>
            <a:picLocks noChangeAspect="1"/>
          </p:cNvPicPr>
          <p:nvPr/>
        </p:nvPicPr>
        <p:blipFill>
          <a:blip r:embed="rId4"/>
          <a:stretch>
            <a:fillRect/>
          </a:stretch>
        </p:blipFill>
        <p:spPr>
          <a:xfrm>
            <a:off x="10301328" y="2709906"/>
            <a:ext cx="1807471" cy="1355603"/>
          </a:xfrm>
          <a:prstGeom prst="rect">
            <a:avLst/>
          </a:prstGeom>
        </p:spPr>
      </p:pic>
      <p:pic>
        <p:nvPicPr>
          <p:cNvPr id="9" name="Picture 8" descr="Chart&#10;&#10;Description automatically generated">
            <a:extLst>
              <a:ext uri="{FF2B5EF4-FFF2-40B4-BE49-F238E27FC236}">
                <a16:creationId xmlns:a16="http://schemas.microsoft.com/office/drawing/2014/main" id="{FB8BFFF7-1FE0-37A7-9F46-FA9F218E8C10}"/>
              </a:ext>
            </a:extLst>
          </p:cNvPr>
          <p:cNvPicPr>
            <a:picLocks noChangeAspect="1"/>
          </p:cNvPicPr>
          <p:nvPr/>
        </p:nvPicPr>
        <p:blipFill>
          <a:blip r:embed="rId5"/>
          <a:stretch>
            <a:fillRect/>
          </a:stretch>
        </p:blipFill>
        <p:spPr>
          <a:xfrm>
            <a:off x="8603794" y="4116139"/>
            <a:ext cx="1807471" cy="1355603"/>
          </a:xfrm>
          <a:prstGeom prst="rect">
            <a:avLst/>
          </a:prstGeom>
        </p:spPr>
      </p:pic>
      <p:pic>
        <p:nvPicPr>
          <p:cNvPr id="11" name="Picture 10" descr="Chart&#10;&#10;Description automatically generated">
            <a:extLst>
              <a:ext uri="{FF2B5EF4-FFF2-40B4-BE49-F238E27FC236}">
                <a16:creationId xmlns:a16="http://schemas.microsoft.com/office/drawing/2014/main" id="{DA2B3F67-B667-35A9-A105-176B84D2BD43}"/>
              </a:ext>
            </a:extLst>
          </p:cNvPr>
          <p:cNvPicPr>
            <a:picLocks noChangeAspect="1"/>
          </p:cNvPicPr>
          <p:nvPr/>
        </p:nvPicPr>
        <p:blipFill>
          <a:blip r:embed="rId6"/>
          <a:stretch>
            <a:fillRect/>
          </a:stretch>
        </p:blipFill>
        <p:spPr>
          <a:xfrm>
            <a:off x="8567106" y="2733717"/>
            <a:ext cx="1807471" cy="1355603"/>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C257C1A3-5986-D794-2E21-81F62705D039}"/>
              </a:ext>
            </a:extLst>
          </p:cNvPr>
          <p:cNvPicPr>
            <a:picLocks noChangeAspect="1"/>
          </p:cNvPicPr>
          <p:nvPr/>
        </p:nvPicPr>
        <p:blipFill>
          <a:blip r:embed="rId7"/>
          <a:stretch>
            <a:fillRect/>
          </a:stretch>
        </p:blipFill>
        <p:spPr>
          <a:xfrm>
            <a:off x="6906261" y="4116140"/>
            <a:ext cx="1807471" cy="1355603"/>
          </a:xfrm>
          <a:prstGeom prst="rect">
            <a:avLst/>
          </a:prstGeom>
        </p:spPr>
      </p:pic>
      <p:pic>
        <p:nvPicPr>
          <p:cNvPr id="15" name="Picture 14" descr="Chart&#10;&#10;Description automatically generated with medium confidence">
            <a:extLst>
              <a:ext uri="{FF2B5EF4-FFF2-40B4-BE49-F238E27FC236}">
                <a16:creationId xmlns:a16="http://schemas.microsoft.com/office/drawing/2014/main" id="{395EF5DB-F7A9-B323-F799-D52DF3337D1F}"/>
              </a:ext>
            </a:extLst>
          </p:cNvPr>
          <p:cNvPicPr>
            <a:picLocks noChangeAspect="1"/>
          </p:cNvPicPr>
          <p:nvPr/>
        </p:nvPicPr>
        <p:blipFill>
          <a:blip r:embed="rId8"/>
          <a:stretch>
            <a:fillRect/>
          </a:stretch>
        </p:blipFill>
        <p:spPr>
          <a:xfrm>
            <a:off x="6906262" y="2734513"/>
            <a:ext cx="1807471" cy="1355603"/>
          </a:xfrm>
          <a:prstGeom prst="rect">
            <a:avLst/>
          </a:prstGeom>
        </p:spPr>
      </p:pic>
      <p:pic>
        <p:nvPicPr>
          <p:cNvPr id="17" name="Picture 16" descr="Chart&#10;&#10;Description automatically generated">
            <a:extLst>
              <a:ext uri="{FF2B5EF4-FFF2-40B4-BE49-F238E27FC236}">
                <a16:creationId xmlns:a16="http://schemas.microsoft.com/office/drawing/2014/main" id="{35F0FE04-CDFC-6562-6F45-7646E850EF87}"/>
              </a:ext>
            </a:extLst>
          </p:cNvPr>
          <p:cNvPicPr>
            <a:picLocks noChangeAspect="1"/>
          </p:cNvPicPr>
          <p:nvPr/>
        </p:nvPicPr>
        <p:blipFill>
          <a:blip r:embed="rId9"/>
          <a:stretch>
            <a:fillRect/>
          </a:stretch>
        </p:blipFill>
        <p:spPr>
          <a:xfrm>
            <a:off x="5218680" y="4089320"/>
            <a:ext cx="1807471" cy="1355603"/>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165FC0A0-F04A-0229-DA7A-AFDE7DF10163}"/>
              </a:ext>
            </a:extLst>
          </p:cNvPr>
          <p:cNvPicPr>
            <a:picLocks noChangeAspect="1"/>
          </p:cNvPicPr>
          <p:nvPr/>
        </p:nvPicPr>
        <p:blipFill>
          <a:blip r:embed="rId10"/>
          <a:stretch>
            <a:fillRect/>
          </a:stretch>
        </p:blipFill>
        <p:spPr>
          <a:xfrm>
            <a:off x="5218681" y="2733717"/>
            <a:ext cx="1807471" cy="1355603"/>
          </a:xfrm>
          <a:prstGeom prst="rect">
            <a:avLst/>
          </a:prstGeom>
        </p:spPr>
      </p:pic>
      <p:pic>
        <p:nvPicPr>
          <p:cNvPr id="21" name="Picture 20" descr="A picture containing chart&#10;&#10;Description automatically generated">
            <a:extLst>
              <a:ext uri="{FF2B5EF4-FFF2-40B4-BE49-F238E27FC236}">
                <a16:creationId xmlns:a16="http://schemas.microsoft.com/office/drawing/2014/main" id="{6CFD0B92-0BAF-8C9E-63B7-B5A9179AE376}"/>
              </a:ext>
            </a:extLst>
          </p:cNvPr>
          <p:cNvPicPr>
            <a:picLocks noChangeAspect="1"/>
          </p:cNvPicPr>
          <p:nvPr/>
        </p:nvPicPr>
        <p:blipFill>
          <a:blip r:embed="rId11"/>
          <a:stretch>
            <a:fillRect/>
          </a:stretch>
        </p:blipFill>
        <p:spPr>
          <a:xfrm>
            <a:off x="3617136" y="2730808"/>
            <a:ext cx="1807471" cy="1355603"/>
          </a:xfrm>
          <a:prstGeom prst="rect">
            <a:avLst/>
          </a:prstGeom>
        </p:spPr>
      </p:pic>
      <p:pic>
        <p:nvPicPr>
          <p:cNvPr id="23" name="Picture 22" descr="A picture containing chart&#10;&#10;Description automatically generated">
            <a:extLst>
              <a:ext uri="{FF2B5EF4-FFF2-40B4-BE49-F238E27FC236}">
                <a16:creationId xmlns:a16="http://schemas.microsoft.com/office/drawing/2014/main" id="{36509CB0-2E1F-6CFD-5ABC-EA2A2482D183}"/>
              </a:ext>
            </a:extLst>
          </p:cNvPr>
          <p:cNvPicPr>
            <a:picLocks noChangeAspect="1"/>
          </p:cNvPicPr>
          <p:nvPr/>
        </p:nvPicPr>
        <p:blipFill>
          <a:blip r:embed="rId12"/>
          <a:stretch>
            <a:fillRect/>
          </a:stretch>
        </p:blipFill>
        <p:spPr>
          <a:xfrm>
            <a:off x="3617135" y="4086411"/>
            <a:ext cx="1807471" cy="1355603"/>
          </a:xfrm>
          <a:prstGeom prst="rect">
            <a:avLst/>
          </a:prstGeom>
        </p:spPr>
      </p:pic>
      <p:pic>
        <p:nvPicPr>
          <p:cNvPr id="25" name="Picture 24" descr="Chart&#10;&#10;Description automatically generated">
            <a:extLst>
              <a:ext uri="{FF2B5EF4-FFF2-40B4-BE49-F238E27FC236}">
                <a16:creationId xmlns:a16="http://schemas.microsoft.com/office/drawing/2014/main" id="{D9141144-3D8A-2180-BFBE-072EC43E2C8B}"/>
              </a:ext>
            </a:extLst>
          </p:cNvPr>
          <p:cNvPicPr>
            <a:picLocks noChangeAspect="1"/>
          </p:cNvPicPr>
          <p:nvPr/>
        </p:nvPicPr>
        <p:blipFill>
          <a:blip r:embed="rId13"/>
          <a:stretch>
            <a:fillRect/>
          </a:stretch>
        </p:blipFill>
        <p:spPr>
          <a:xfrm>
            <a:off x="0" y="0"/>
            <a:ext cx="1807471" cy="1355603"/>
          </a:xfrm>
          <a:prstGeom prst="rect">
            <a:avLst/>
          </a:prstGeom>
        </p:spPr>
      </p:pic>
      <p:pic>
        <p:nvPicPr>
          <p:cNvPr id="27" name="Picture 26" descr="Chart&#10;&#10;Description automatically generated">
            <a:extLst>
              <a:ext uri="{FF2B5EF4-FFF2-40B4-BE49-F238E27FC236}">
                <a16:creationId xmlns:a16="http://schemas.microsoft.com/office/drawing/2014/main" id="{31EAC0ED-5197-7E85-E8B9-8184A18A9B66}"/>
              </a:ext>
            </a:extLst>
          </p:cNvPr>
          <p:cNvPicPr>
            <a:picLocks noChangeAspect="1"/>
          </p:cNvPicPr>
          <p:nvPr/>
        </p:nvPicPr>
        <p:blipFill>
          <a:blip r:embed="rId14"/>
          <a:stretch>
            <a:fillRect/>
          </a:stretch>
        </p:blipFill>
        <p:spPr>
          <a:xfrm>
            <a:off x="10384528" y="1440033"/>
            <a:ext cx="1807471" cy="1355603"/>
          </a:xfrm>
          <a:prstGeom prst="rect">
            <a:avLst/>
          </a:prstGeom>
        </p:spPr>
      </p:pic>
      <p:pic>
        <p:nvPicPr>
          <p:cNvPr id="29" name="Picture 28" descr="Chart, scatter chart&#10;&#10;Description automatically generated">
            <a:extLst>
              <a:ext uri="{FF2B5EF4-FFF2-40B4-BE49-F238E27FC236}">
                <a16:creationId xmlns:a16="http://schemas.microsoft.com/office/drawing/2014/main" id="{C3303737-3888-327D-73B2-000FA42DE460}"/>
              </a:ext>
            </a:extLst>
          </p:cNvPr>
          <p:cNvPicPr>
            <a:picLocks noChangeAspect="1"/>
          </p:cNvPicPr>
          <p:nvPr/>
        </p:nvPicPr>
        <p:blipFill>
          <a:blip r:embed="rId15"/>
          <a:stretch>
            <a:fillRect/>
          </a:stretch>
        </p:blipFill>
        <p:spPr>
          <a:xfrm>
            <a:off x="8686995" y="1440033"/>
            <a:ext cx="1807471" cy="1355603"/>
          </a:xfrm>
          <a:prstGeom prst="rect">
            <a:avLst/>
          </a:prstGeom>
        </p:spPr>
      </p:pic>
      <p:pic>
        <p:nvPicPr>
          <p:cNvPr id="31" name="Picture 30" descr="Graphical user interface, chart&#10;&#10;Description automatically generated">
            <a:extLst>
              <a:ext uri="{FF2B5EF4-FFF2-40B4-BE49-F238E27FC236}">
                <a16:creationId xmlns:a16="http://schemas.microsoft.com/office/drawing/2014/main" id="{48A33DB0-1917-D351-7D6F-AFE309BFDD8D}"/>
              </a:ext>
            </a:extLst>
          </p:cNvPr>
          <p:cNvPicPr>
            <a:picLocks noChangeAspect="1"/>
          </p:cNvPicPr>
          <p:nvPr/>
        </p:nvPicPr>
        <p:blipFill>
          <a:blip r:embed="rId16"/>
          <a:stretch>
            <a:fillRect/>
          </a:stretch>
        </p:blipFill>
        <p:spPr>
          <a:xfrm>
            <a:off x="6989462" y="1447177"/>
            <a:ext cx="1807471" cy="1355603"/>
          </a:xfrm>
          <a:prstGeom prst="rect">
            <a:avLst/>
          </a:prstGeom>
        </p:spPr>
      </p:pic>
      <p:pic>
        <p:nvPicPr>
          <p:cNvPr id="33" name="Picture 32" descr="Graphical user interface, chart&#10;&#10;Description automatically generated">
            <a:extLst>
              <a:ext uri="{FF2B5EF4-FFF2-40B4-BE49-F238E27FC236}">
                <a16:creationId xmlns:a16="http://schemas.microsoft.com/office/drawing/2014/main" id="{9A5FC94C-C80B-879E-0CCE-18C461931C50}"/>
              </a:ext>
            </a:extLst>
          </p:cNvPr>
          <p:cNvPicPr>
            <a:picLocks noChangeAspect="1"/>
          </p:cNvPicPr>
          <p:nvPr/>
        </p:nvPicPr>
        <p:blipFill>
          <a:blip r:embed="rId17"/>
          <a:stretch>
            <a:fillRect/>
          </a:stretch>
        </p:blipFill>
        <p:spPr>
          <a:xfrm>
            <a:off x="5265192" y="1420357"/>
            <a:ext cx="1807471" cy="1355603"/>
          </a:xfrm>
          <a:prstGeom prst="rect">
            <a:avLst/>
          </a:prstGeom>
        </p:spPr>
      </p:pic>
      <p:sp>
        <p:nvSpPr>
          <p:cNvPr id="46" name="TextBox 45">
            <a:extLst>
              <a:ext uri="{FF2B5EF4-FFF2-40B4-BE49-F238E27FC236}">
                <a16:creationId xmlns:a16="http://schemas.microsoft.com/office/drawing/2014/main" id="{E84C8D89-5944-99CE-DB60-556796B15E19}"/>
              </a:ext>
            </a:extLst>
          </p:cNvPr>
          <p:cNvSpPr txBox="1"/>
          <p:nvPr/>
        </p:nvSpPr>
        <p:spPr>
          <a:xfrm>
            <a:off x="2001751" y="141196"/>
            <a:ext cx="8407730" cy="707886"/>
          </a:xfrm>
          <a:prstGeom prst="rect">
            <a:avLst/>
          </a:prstGeom>
          <a:noFill/>
        </p:spPr>
        <p:txBody>
          <a:bodyPr wrap="square" rtlCol="0">
            <a:spAutoFit/>
          </a:bodyPr>
          <a:lstStyle/>
          <a:p>
            <a:r>
              <a:rPr lang="en-US" sz="4000" dirty="0"/>
              <a:t>Fishing Boat Full Reconstructions (K = 8)</a:t>
            </a:r>
          </a:p>
        </p:txBody>
      </p:sp>
      <p:sp>
        <p:nvSpPr>
          <p:cNvPr id="47" name="TextBox 46">
            <a:extLst>
              <a:ext uri="{FF2B5EF4-FFF2-40B4-BE49-F238E27FC236}">
                <a16:creationId xmlns:a16="http://schemas.microsoft.com/office/drawing/2014/main" id="{B0BCBAF2-3A6F-850A-5A0E-BBC2B39AA41A}"/>
              </a:ext>
            </a:extLst>
          </p:cNvPr>
          <p:cNvSpPr txBox="1"/>
          <p:nvPr/>
        </p:nvSpPr>
        <p:spPr>
          <a:xfrm>
            <a:off x="224726" y="1529538"/>
            <a:ext cx="2581103" cy="5062924"/>
          </a:xfrm>
          <a:prstGeom prst="rect">
            <a:avLst/>
          </a:prstGeom>
          <a:noFill/>
        </p:spPr>
        <p:txBody>
          <a:bodyPr wrap="square" rtlCol="0">
            <a:spAutoFit/>
          </a:bodyPr>
          <a:lstStyle/>
          <a:p>
            <a:r>
              <a:rPr lang="en-US" sz="1700" dirty="0"/>
              <a:t>In the top left corner is the original boat image. To the right is a grid of figures where the columns align to the number of sensed pixels in each 8 x 8 block. The first row shows a sample compression at that sensed pixel level. The second shows a reconstruction without any filter. The third shows the median filter applied to the reconstructed image, smoothing it out. The fourth shows what the chosen regularization parameter was for each image block in log10 space. </a:t>
            </a:r>
          </a:p>
        </p:txBody>
      </p:sp>
      <p:sp>
        <p:nvSpPr>
          <p:cNvPr id="48" name="TextBox 47">
            <a:extLst>
              <a:ext uri="{FF2B5EF4-FFF2-40B4-BE49-F238E27FC236}">
                <a16:creationId xmlns:a16="http://schemas.microsoft.com/office/drawing/2014/main" id="{9DD432B4-FA30-FC8F-FE7A-7D56DC63BE98}"/>
              </a:ext>
            </a:extLst>
          </p:cNvPr>
          <p:cNvSpPr txBox="1"/>
          <p:nvPr/>
        </p:nvSpPr>
        <p:spPr>
          <a:xfrm>
            <a:off x="4167437" y="1134565"/>
            <a:ext cx="1033154" cy="369332"/>
          </a:xfrm>
          <a:prstGeom prst="rect">
            <a:avLst/>
          </a:prstGeom>
          <a:noFill/>
        </p:spPr>
        <p:txBody>
          <a:bodyPr wrap="square" rtlCol="0">
            <a:spAutoFit/>
          </a:bodyPr>
          <a:lstStyle/>
          <a:p>
            <a:r>
              <a:rPr lang="en-US" dirty="0"/>
              <a:t>S = 50</a:t>
            </a:r>
          </a:p>
        </p:txBody>
      </p:sp>
      <p:sp>
        <p:nvSpPr>
          <p:cNvPr id="49" name="TextBox 48">
            <a:extLst>
              <a:ext uri="{FF2B5EF4-FFF2-40B4-BE49-F238E27FC236}">
                <a16:creationId xmlns:a16="http://schemas.microsoft.com/office/drawing/2014/main" id="{FC25C201-EE8E-1331-4E06-2BBFD7976962}"/>
              </a:ext>
            </a:extLst>
          </p:cNvPr>
          <p:cNvSpPr txBox="1"/>
          <p:nvPr/>
        </p:nvSpPr>
        <p:spPr>
          <a:xfrm>
            <a:off x="5691110" y="1138663"/>
            <a:ext cx="1033154" cy="369332"/>
          </a:xfrm>
          <a:prstGeom prst="rect">
            <a:avLst/>
          </a:prstGeom>
          <a:noFill/>
        </p:spPr>
        <p:txBody>
          <a:bodyPr wrap="square" rtlCol="0">
            <a:spAutoFit/>
          </a:bodyPr>
          <a:lstStyle/>
          <a:p>
            <a:r>
              <a:rPr lang="en-US" dirty="0"/>
              <a:t>S = 40</a:t>
            </a:r>
          </a:p>
        </p:txBody>
      </p:sp>
      <p:sp>
        <p:nvSpPr>
          <p:cNvPr id="50" name="TextBox 49">
            <a:extLst>
              <a:ext uri="{FF2B5EF4-FFF2-40B4-BE49-F238E27FC236}">
                <a16:creationId xmlns:a16="http://schemas.microsoft.com/office/drawing/2014/main" id="{C27AA390-A715-2E10-245B-9E543DE3F0E4}"/>
              </a:ext>
            </a:extLst>
          </p:cNvPr>
          <p:cNvSpPr txBox="1"/>
          <p:nvPr/>
        </p:nvSpPr>
        <p:spPr>
          <a:xfrm>
            <a:off x="7424232" y="1138663"/>
            <a:ext cx="1033154" cy="369332"/>
          </a:xfrm>
          <a:prstGeom prst="rect">
            <a:avLst/>
          </a:prstGeom>
          <a:noFill/>
        </p:spPr>
        <p:txBody>
          <a:bodyPr wrap="square" rtlCol="0">
            <a:spAutoFit/>
          </a:bodyPr>
          <a:lstStyle/>
          <a:p>
            <a:r>
              <a:rPr lang="en-US" dirty="0"/>
              <a:t>S = 30</a:t>
            </a:r>
          </a:p>
        </p:txBody>
      </p:sp>
      <p:sp>
        <p:nvSpPr>
          <p:cNvPr id="51" name="TextBox 50">
            <a:extLst>
              <a:ext uri="{FF2B5EF4-FFF2-40B4-BE49-F238E27FC236}">
                <a16:creationId xmlns:a16="http://schemas.microsoft.com/office/drawing/2014/main" id="{7EA5FE2A-B872-A281-FFFB-93C36BDBF11B}"/>
              </a:ext>
            </a:extLst>
          </p:cNvPr>
          <p:cNvSpPr txBox="1"/>
          <p:nvPr/>
        </p:nvSpPr>
        <p:spPr>
          <a:xfrm>
            <a:off x="9038564" y="1138671"/>
            <a:ext cx="1033154" cy="369332"/>
          </a:xfrm>
          <a:prstGeom prst="rect">
            <a:avLst/>
          </a:prstGeom>
          <a:noFill/>
        </p:spPr>
        <p:txBody>
          <a:bodyPr wrap="square" rtlCol="0">
            <a:spAutoFit/>
          </a:bodyPr>
          <a:lstStyle/>
          <a:p>
            <a:r>
              <a:rPr lang="en-US" dirty="0"/>
              <a:t>S = 20</a:t>
            </a:r>
          </a:p>
        </p:txBody>
      </p:sp>
      <p:sp>
        <p:nvSpPr>
          <p:cNvPr id="52" name="TextBox 51">
            <a:extLst>
              <a:ext uri="{FF2B5EF4-FFF2-40B4-BE49-F238E27FC236}">
                <a16:creationId xmlns:a16="http://schemas.microsoft.com/office/drawing/2014/main" id="{F6A7A4E1-19E1-EFE6-D4BA-170DEADA30B0}"/>
              </a:ext>
            </a:extLst>
          </p:cNvPr>
          <p:cNvSpPr txBox="1"/>
          <p:nvPr/>
        </p:nvSpPr>
        <p:spPr>
          <a:xfrm>
            <a:off x="10771686" y="1138671"/>
            <a:ext cx="1033154" cy="369332"/>
          </a:xfrm>
          <a:prstGeom prst="rect">
            <a:avLst/>
          </a:prstGeom>
          <a:noFill/>
        </p:spPr>
        <p:txBody>
          <a:bodyPr wrap="square" rtlCol="0">
            <a:spAutoFit/>
          </a:bodyPr>
          <a:lstStyle/>
          <a:p>
            <a:r>
              <a:rPr lang="en-US" dirty="0"/>
              <a:t>S = 10</a:t>
            </a:r>
          </a:p>
        </p:txBody>
      </p:sp>
      <p:sp>
        <p:nvSpPr>
          <p:cNvPr id="53" name="TextBox 52">
            <a:extLst>
              <a:ext uri="{FF2B5EF4-FFF2-40B4-BE49-F238E27FC236}">
                <a16:creationId xmlns:a16="http://schemas.microsoft.com/office/drawing/2014/main" id="{C19570E3-8572-60DD-8F5F-2596DCEEE862}"/>
              </a:ext>
            </a:extLst>
          </p:cNvPr>
          <p:cNvSpPr txBox="1"/>
          <p:nvPr/>
        </p:nvSpPr>
        <p:spPr>
          <a:xfrm>
            <a:off x="2698721" y="1767189"/>
            <a:ext cx="1448790" cy="338554"/>
          </a:xfrm>
          <a:prstGeom prst="rect">
            <a:avLst/>
          </a:prstGeom>
          <a:noFill/>
        </p:spPr>
        <p:txBody>
          <a:bodyPr wrap="square" rtlCol="0">
            <a:spAutoFit/>
          </a:bodyPr>
          <a:lstStyle/>
          <a:p>
            <a:r>
              <a:rPr lang="en-US" sz="1600" dirty="0"/>
              <a:t>Compression</a:t>
            </a:r>
          </a:p>
        </p:txBody>
      </p:sp>
      <p:sp>
        <p:nvSpPr>
          <p:cNvPr id="54" name="TextBox 53">
            <a:extLst>
              <a:ext uri="{FF2B5EF4-FFF2-40B4-BE49-F238E27FC236}">
                <a16:creationId xmlns:a16="http://schemas.microsoft.com/office/drawing/2014/main" id="{6335F514-ECF6-528D-B595-299A5769CC4C}"/>
              </a:ext>
            </a:extLst>
          </p:cNvPr>
          <p:cNvSpPr txBox="1"/>
          <p:nvPr/>
        </p:nvSpPr>
        <p:spPr>
          <a:xfrm>
            <a:off x="2618218" y="3102833"/>
            <a:ext cx="1448790" cy="584775"/>
          </a:xfrm>
          <a:prstGeom prst="rect">
            <a:avLst/>
          </a:prstGeom>
          <a:noFill/>
        </p:spPr>
        <p:txBody>
          <a:bodyPr wrap="square" rtlCol="0">
            <a:spAutoFit/>
          </a:bodyPr>
          <a:lstStyle/>
          <a:p>
            <a:r>
              <a:rPr lang="en-US" sz="1600" dirty="0"/>
              <a:t>Reconstruction without Filter</a:t>
            </a:r>
          </a:p>
        </p:txBody>
      </p:sp>
      <p:sp>
        <p:nvSpPr>
          <p:cNvPr id="55" name="TextBox 54">
            <a:extLst>
              <a:ext uri="{FF2B5EF4-FFF2-40B4-BE49-F238E27FC236}">
                <a16:creationId xmlns:a16="http://schemas.microsoft.com/office/drawing/2014/main" id="{B83785AB-14E3-6D99-1BF3-73375BD13028}"/>
              </a:ext>
            </a:extLst>
          </p:cNvPr>
          <p:cNvSpPr txBox="1"/>
          <p:nvPr/>
        </p:nvSpPr>
        <p:spPr>
          <a:xfrm>
            <a:off x="2618218" y="4537176"/>
            <a:ext cx="1448790" cy="584775"/>
          </a:xfrm>
          <a:prstGeom prst="rect">
            <a:avLst/>
          </a:prstGeom>
          <a:noFill/>
        </p:spPr>
        <p:txBody>
          <a:bodyPr wrap="square" rtlCol="0">
            <a:spAutoFit/>
          </a:bodyPr>
          <a:lstStyle/>
          <a:p>
            <a:r>
              <a:rPr lang="en-US" sz="1600" dirty="0"/>
              <a:t>Reconstruction with Filter</a:t>
            </a:r>
          </a:p>
        </p:txBody>
      </p:sp>
      <p:sp>
        <p:nvSpPr>
          <p:cNvPr id="56" name="TextBox 55">
            <a:extLst>
              <a:ext uri="{FF2B5EF4-FFF2-40B4-BE49-F238E27FC236}">
                <a16:creationId xmlns:a16="http://schemas.microsoft.com/office/drawing/2014/main" id="{BC852C1B-1CDE-6A67-3D21-C8A9138273A3}"/>
              </a:ext>
            </a:extLst>
          </p:cNvPr>
          <p:cNvSpPr txBox="1"/>
          <p:nvPr/>
        </p:nvSpPr>
        <p:spPr>
          <a:xfrm>
            <a:off x="2618218" y="5888973"/>
            <a:ext cx="1448790" cy="338554"/>
          </a:xfrm>
          <a:prstGeom prst="rect">
            <a:avLst/>
          </a:prstGeom>
          <a:noFill/>
        </p:spPr>
        <p:txBody>
          <a:bodyPr wrap="square" rtlCol="0">
            <a:spAutoFit/>
          </a:bodyPr>
          <a:lstStyle/>
          <a:p>
            <a:r>
              <a:rPr lang="en-US" sz="1600" dirty="0"/>
              <a:t>Alpha Grid</a:t>
            </a:r>
          </a:p>
        </p:txBody>
      </p:sp>
      <p:pic>
        <p:nvPicPr>
          <p:cNvPr id="58" name="Picture 57" descr="Graphical user interface, chart&#10;&#10;Description automatically generated">
            <a:extLst>
              <a:ext uri="{FF2B5EF4-FFF2-40B4-BE49-F238E27FC236}">
                <a16:creationId xmlns:a16="http://schemas.microsoft.com/office/drawing/2014/main" id="{AA215639-3B2F-3BE3-488E-18A655E93D89}"/>
              </a:ext>
            </a:extLst>
          </p:cNvPr>
          <p:cNvPicPr>
            <a:picLocks noChangeAspect="1"/>
          </p:cNvPicPr>
          <p:nvPr/>
        </p:nvPicPr>
        <p:blipFill>
          <a:blip r:embed="rId18"/>
          <a:stretch>
            <a:fillRect/>
          </a:stretch>
        </p:blipFill>
        <p:spPr>
          <a:xfrm>
            <a:off x="10457011" y="5471742"/>
            <a:ext cx="1807471" cy="1355603"/>
          </a:xfrm>
          <a:prstGeom prst="rect">
            <a:avLst/>
          </a:prstGeom>
        </p:spPr>
      </p:pic>
      <p:pic>
        <p:nvPicPr>
          <p:cNvPr id="60" name="Picture 59" descr="Chart&#10;&#10;Description automatically generated">
            <a:extLst>
              <a:ext uri="{FF2B5EF4-FFF2-40B4-BE49-F238E27FC236}">
                <a16:creationId xmlns:a16="http://schemas.microsoft.com/office/drawing/2014/main" id="{713B7135-A2E9-FD84-A79D-36B58945EA46}"/>
              </a:ext>
            </a:extLst>
          </p:cNvPr>
          <p:cNvPicPr>
            <a:picLocks noChangeAspect="1"/>
          </p:cNvPicPr>
          <p:nvPr/>
        </p:nvPicPr>
        <p:blipFill>
          <a:blip r:embed="rId19"/>
          <a:stretch>
            <a:fillRect/>
          </a:stretch>
        </p:blipFill>
        <p:spPr>
          <a:xfrm>
            <a:off x="8687587" y="5441778"/>
            <a:ext cx="1807471" cy="1355603"/>
          </a:xfrm>
          <a:prstGeom prst="rect">
            <a:avLst/>
          </a:prstGeom>
        </p:spPr>
      </p:pic>
      <p:pic>
        <p:nvPicPr>
          <p:cNvPr id="62" name="Picture 61" descr="Chart&#10;&#10;Description automatically generated">
            <a:extLst>
              <a:ext uri="{FF2B5EF4-FFF2-40B4-BE49-F238E27FC236}">
                <a16:creationId xmlns:a16="http://schemas.microsoft.com/office/drawing/2014/main" id="{168BC4C8-B44A-122E-39DA-68CC706BFE7F}"/>
              </a:ext>
            </a:extLst>
          </p:cNvPr>
          <p:cNvPicPr>
            <a:picLocks noChangeAspect="1"/>
          </p:cNvPicPr>
          <p:nvPr/>
        </p:nvPicPr>
        <p:blipFill>
          <a:blip r:embed="rId20"/>
          <a:stretch>
            <a:fillRect/>
          </a:stretch>
        </p:blipFill>
        <p:spPr>
          <a:xfrm>
            <a:off x="7037073" y="5437643"/>
            <a:ext cx="1807471" cy="1355603"/>
          </a:xfrm>
          <a:prstGeom prst="rect">
            <a:avLst/>
          </a:prstGeom>
        </p:spPr>
      </p:pic>
      <p:pic>
        <p:nvPicPr>
          <p:cNvPr id="64" name="Picture 63" descr="Chart&#10;&#10;Description automatically generated">
            <a:extLst>
              <a:ext uri="{FF2B5EF4-FFF2-40B4-BE49-F238E27FC236}">
                <a16:creationId xmlns:a16="http://schemas.microsoft.com/office/drawing/2014/main" id="{3277AD92-C7D4-9BF9-5F3D-515551E3DC52}"/>
              </a:ext>
            </a:extLst>
          </p:cNvPr>
          <p:cNvPicPr>
            <a:picLocks noChangeAspect="1"/>
          </p:cNvPicPr>
          <p:nvPr/>
        </p:nvPicPr>
        <p:blipFill>
          <a:blip r:embed="rId21"/>
          <a:stretch>
            <a:fillRect/>
          </a:stretch>
        </p:blipFill>
        <p:spPr>
          <a:xfrm>
            <a:off x="5306197" y="5438773"/>
            <a:ext cx="1807471" cy="1355603"/>
          </a:xfrm>
          <a:prstGeom prst="rect">
            <a:avLst/>
          </a:prstGeom>
        </p:spPr>
      </p:pic>
      <p:pic>
        <p:nvPicPr>
          <p:cNvPr id="66" name="Picture 65" descr="Chart&#10;&#10;Description automatically generated">
            <a:extLst>
              <a:ext uri="{FF2B5EF4-FFF2-40B4-BE49-F238E27FC236}">
                <a16:creationId xmlns:a16="http://schemas.microsoft.com/office/drawing/2014/main" id="{91FCAFE3-A690-B2F7-C9B0-0F93E779F098}"/>
              </a:ext>
            </a:extLst>
          </p:cNvPr>
          <p:cNvPicPr>
            <a:picLocks noChangeAspect="1"/>
          </p:cNvPicPr>
          <p:nvPr/>
        </p:nvPicPr>
        <p:blipFill>
          <a:blip r:embed="rId22"/>
          <a:stretch>
            <a:fillRect/>
          </a:stretch>
        </p:blipFill>
        <p:spPr>
          <a:xfrm>
            <a:off x="3610913" y="5441275"/>
            <a:ext cx="1807471" cy="1355603"/>
          </a:xfrm>
          <a:prstGeom prst="rect">
            <a:avLst/>
          </a:prstGeom>
        </p:spPr>
      </p:pic>
    </p:spTree>
    <p:extLst>
      <p:ext uri="{BB962C8B-B14F-4D97-AF65-F5344CB8AC3E}">
        <p14:creationId xmlns:p14="http://schemas.microsoft.com/office/powerpoint/2010/main" val="3567745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1938</TotalTime>
  <Words>3351</Words>
  <Application>Microsoft Macintosh PowerPoint</Application>
  <PresentationFormat>Widescreen</PresentationFormat>
  <Paragraphs>128</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Mini Project 1 – Image Recovery</vt:lpstr>
      <vt:lpstr>Boat Compressions</vt:lpstr>
      <vt:lpstr>Nature Compressions</vt:lpstr>
      <vt:lpstr>Basis Vector Matrices</vt:lpstr>
      <vt:lpstr>Checkpoint 2 - Fishing Boat 8x8, Top Pixel @ (17, 25)</vt:lpstr>
      <vt:lpstr>Checkpoint 2 - Fishing Boat 8x8, Top Pixel @ (17, 25) Cont.</vt:lpstr>
      <vt:lpstr>Checkpoint 2 - Nature 16x16, Top Pixel @ (17, 193)</vt:lpstr>
      <vt:lpstr>Checkpoint 2 - Nature 16x16, Top Pixel @ (17, 193) Cont.</vt:lpstr>
      <vt:lpstr>PowerPoint Presentation</vt:lpstr>
      <vt:lpstr>Boat MSE</vt:lpstr>
      <vt:lpstr>PowerPoint Presentation</vt:lpstr>
      <vt:lpstr>Nature MSE</vt:lpstr>
      <vt:lpstr>MSE vs. S/K2 Ratio</vt:lpstr>
      <vt:lpstr>Why Underdetermined Linear Systems?</vt:lpstr>
      <vt:lpstr>Why LASSO?</vt:lpstr>
      <vt:lpstr>How LASSO (Tibshirani, 1996)?</vt:lpstr>
      <vt:lpstr>Why Filtering?</vt:lpstr>
      <vt:lpstr>Why Median Filtering?</vt:lpstr>
      <vt:lpstr>The Regularization Parameter</vt:lpstr>
      <vt:lpstr>MSE vs. Sensed Pixels</vt:lpstr>
      <vt:lpstr>Median Filtering and the MSE</vt:lpstr>
      <vt:lpstr>Collaborations</vt:lpstr>
      <vt:lpstr>PowerPoint Presentation</vt:lpstr>
      <vt:lpstr>Checkpoint 1, Nature</vt:lpstr>
      <vt:lpstr>References – Background and Math</vt:lpstr>
      <vt:lpstr>References - Visualizations</vt:lpstr>
      <vt:lpstr>References – Packages and Toolboxes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Matz</dc:creator>
  <cp:lastModifiedBy>Ben Matz</cp:lastModifiedBy>
  <cp:revision>54</cp:revision>
  <dcterms:created xsi:type="dcterms:W3CDTF">2023-02-28T04:27:23Z</dcterms:created>
  <dcterms:modified xsi:type="dcterms:W3CDTF">2023-03-02T20:04:41Z</dcterms:modified>
</cp:coreProperties>
</file>